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40"/>
  </p:notesMasterIdLst>
  <p:sldIdLst>
    <p:sldId id="758" r:id="rId2"/>
    <p:sldId id="760" r:id="rId3"/>
    <p:sldId id="759" r:id="rId4"/>
    <p:sldId id="628" r:id="rId5"/>
    <p:sldId id="840" r:id="rId6"/>
    <p:sldId id="630" r:id="rId7"/>
    <p:sldId id="633" r:id="rId8"/>
    <p:sldId id="841" r:id="rId9"/>
    <p:sldId id="842" r:id="rId10"/>
    <p:sldId id="845" r:id="rId11"/>
    <p:sldId id="847" r:id="rId12"/>
    <p:sldId id="848" r:id="rId13"/>
    <p:sldId id="850" r:id="rId14"/>
    <p:sldId id="851" r:id="rId15"/>
    <p:sldId id="852" r:id="rId16"/>
    <p:sldId id="853" r:id="rId17"/>
    <p:sldId id="854" r:id="rId18"/>
    <p:sldId id="855" r:id="rId19"/>
    <p:sldId id="856" r:id="rId20"/>
    <p:sldId id="762" r:id="rId21"/>
    <p:sldId id="673" r:id="rId22"/>
    <p:sldId id="869" r:id="rId23"/>
    <p:sldId id="857" r:id="rId24"/>
    <p:sldId id="858" r:id="rId25"/>
    <p:sldId id="860" r:id="rId26"/>
    <p:sldId id="861" r:id="rId27"/>
    <p:sldId id="862" r:id="rId28"/>
    <p:sldId id="863" r:id="rId29"/>
    <p:sldId id="871" r:id="rId30"/>
    <p:sldId id="872" r:id="rId31"/>
    <p:sldId id="864" r:id="rId32"/>
    <p:sldId id="873" r:id="rId33"/>
    <p:sldId id="865" r:id="rId34"/>
    <p:sldId id="874" r:id="rId35"/>
    <p:sldId id="868" r:id="rId36"/>
    <p:sldId id="771" r:id="rId37"/>
    <p:sldId id="765" r:id="rId38"/>
    <p:sldId id="766" r:id="rId3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ext uri="{19B8F6BF-5375-455C-9EA6-DF929625EA0E}">
        <p15:presenceInfo xmlns:p15="http://schemas.microsoft.com/office/powerpoint/2012/main" userId="S-1-5-21-1708537768-1303643608-725345543-200204" providerId="AD"/>
      </p:ext>
    </p:extLst>
  </p:cmAuthor>
  <p:cmAuthor id="2" name="Bob Vachon" initials="BV" lastIdx="24" clrIdx="2">
    <p:extLst>
      <p:ext uri="{19B8F6BF-5375-455C-9EA6-DF929625EA0E}">
        <p15:presenceInfo xmlns:p15="http://schemas.microsoft.com/office/powerpoint/2012/main" userId="c7abe87968a0b63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9E7E8"/>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06" autoAdjust="0"/>
    <p:restoredTop sz="81065" autoAdjust="0"/>
  </p:normalViewPr>
  <p:slideViewPr>
    <p:cSldViewPr snapToGrid="0" showGuides="1">
      <p:cViewPr varScale="1">
        <p:scale>
          <a:sx n="136" d="100"/>
          <a:sy n="136" d="100"/>
        </p:scale>
        <p:origin x="1284" y="114"/>
      </p:cViewPr>
      <p:guideLst>
        <p:guide orient="horz" pos="1620"/>
        <p:guide pos="336"/>
      </p:guideLst>
    </p:cSldViewPr>
  </p:slid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2/17/2019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b="0" dirty="0"/>
              <a:t>Cisco Networking Academy Program</a:t>
            </a:r>
          </a:p>
          <a:p>
            <a:pPr>
              <a:buFontTx/>
              <a:buNone/>
            </a:pPr>
            <a:r>
              <a:rPr lang="en-US" b="0" dirty="0"/>
              <a:t>Routing and Switching Essentials </a:t>
            </a:r>
            <a:r>
              <a:rPr lang="en-US" b="0" baseline="0" dirty="0"/>
              <a:t>v6.0</a:t>
            </a:r>
            <a:endParaRPr lang="en-US" b="0" dirty="0"/>
          </a:p>
          <a:p>
            <a:pPr>
              <a:buFontTx/>
              <a:buNone/>
            </a:pPr>
            <a:r>
              <a:rPr lang="en-US" sz="1200" b="0" dirty="0"/>
              <a:t>Chapter 5: Switch Configuration</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149680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10</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5.1.2.1</a:t>
            </a:r>
            <a:r>
              <a:rPr lang="en-US" baseline="0" dirty="0">
                <a:latin typeface="Arial" charset="0"/>
              </a:rPr>
              <a:t> – Duplex Communication</a:t>
            </a:r>
            <a:endParaRPr lang="en-US" dirty="0"/>
          </a:p>
        </p:txBody>
      </p:sp>
    </p:spTree>
    <p:extLst>
      <p:ext uri="{BB962C8B-B14F-4D97-AF65-F5344CB8AC3E}">
        <p14:creationId xmlns:p14="http://schemas.microsoft.com/office/powerpoint/2010/main" val="3812100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11</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5.1.2.2</a:t>
            </a:r>
            <a:r>
              <a:rPr lang="en-US" baseline="0" dirty="0">
                <a:latin typeface="Arial" charset="0"/>
              </a:rPr>
              <a:t> – Configure Switch Ports at the Physical Layer</a:t>
            </a:r>
            <a:endParaRPr lang="en-US" dirty="0"/>
          </a:p>
        </p:txBody>
      </p:sp>
    </p:spTree>
    <p:extLst>
      <p:ext uri="{BB962C8B-B14F-4D97-AF65-F5344CB8AC3E}">
        <p14:creationId xmlns:p14="http://schemas.microsoft.com/office/powerpoint/2010/main" val="3928153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12</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5.1.2.3</a:t>
            </a:r>
            <a:r>
              <a:rPr lang="en-US" baseline="0" dirty="0">
                <a:latin typeface="Arial" charset="0"/>
              </a:rPr>
              <a:t> – Auto-MDIX</a:t>
            </a:r>
            <a:endParaRPr lang="en-US" dirty="0"/>
          </a:p>
        </p:txBody>
      </p:sp>
    </p:spTree>
    <p:extLst>
      <p:ext uri="{BB962C8B-B14F-4D97-AF65-F5344CB8AC3E}">
        <p14:creationId xmlns:p14="http://schemas.microsoft.com/office/powerpoint/2010/main" val="292650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13</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5.1.2.3</a:t>
            </a:r>
            <a:r>
              <a:rPr lang="en-US" baseline="0" dirty="0">
                <a:latin typeface="Arial" charset="0"/>
              </a:rPr>
              <a:t> – Auto-MDIX (Cont.)</a:t>
            </a:r>
            <a:endParaRPr lang="en-US" dirty="0"/>
          </a:p>
        </p:txBody>
      </p:sp>
    </p:spTree>
    <p:extLst>
      <p:ext uri="{BB962C8B-B14F-4D97-AF65-F5344CB8AC3E}">
        <p14:creationId xmlns:p14="http://schemas.microsoft.com/office/powerpoint/2010/main" val="28529339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r>
              <a:rPr lang="en-US" dirty="0"/>
              <a:t>5.1.2.4– </a:t>
            </a:r>
            <a:r>
              <a:rPr lang="en-CA" altLang="en-US" dirty="0"/>
              <a:t>Verifying</a:t>
            </a:r>
            <a:r>
              <a:rPr lang="en-CA" altLang="en-US" baseline="0" dirty="0"/>
              <a:t> Switch Port Configuration</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3977746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r>
              <a:rPr lang="en-US" dirty="0"/>
              <a:t>5.1.2.4– </a:t>
            </a:r>
            <a:r>
              <a:rPr lang="en-CA" altLang="en-US" dirty="0"/>
              <a:t>Verifying</a:t>
            </a:r>
            <a:r>
              <a:rPr lang="en-CA" altLang="en-US" baseline="0" dirty="0"/>
              <a:t> Switch Port Configuration (Cont.)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23892512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r>
              <a:rPr lang="en-US" dirty="0"/>
              <a:t>5.1.2.4– </a:t>
            </a:r>
            <a:r>
              <a:rPr lang="en-CA" altLang="en-US" dirty="0"/>
              <a:t>Verifying</a:t>
            </a:r>
            <a:r>
              <a:rPr lang="en-CA" altLang="en-US" baseline="0" dirty="0"/>
              <a:t> Switch Port Configuration (Cont.)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811428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17</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5.1.2.5</a:t>
            </a:r>
            <a:r>
              <a:rPr lang="en-US" baseline="0" dirty="0">
                <a:latin typeface="Arial" charset="0"/>
              </a:rPr>
              <a:t> – Network Access Layer Issues</a:t>
            </a:r>
            <a:endParaRPr lang="en-US" dirty="0"/>
          </a:p>
        </p:txBody>
      </p:sp>
    </p:spTree>
    <p:extLst>
      <p:ext uri="{BB962C8B-B14F-4D97-AF65-F5344CB8AC3E}">
        <p14:creationId xmlns:p14="http://schemas.microsoft.com/office/powerpoint/2010/main" val="3450184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p>
          <a:p>
            <a:pPr marL="0" marR="0" lvl="0" indent="0" algn="l" defTabSz="457200" rtl="0" eaLnBrk="1" fontAlgn="auto" latinLnBrk="0" hangingPunct="1">
              <a:lnSpc>
                <a:spcPct val="80000"/>
              </a:lnSpc>
              <a:spcBef>
                <a:spcPts val="0"/>
              </a:spcBef>
              <a:spcAft>
                <a:spcPts val="0"/>
              </a:spcAft>
              <a:buClrTx/>
              <a:buSzTx/>
              <a:buFontTx/>
              <a:buNone/>
              <a:tabLst/>
              <a:defRPr/>
            </a:pPr>
            <a:r>
              <a:rPr lang="en-US" dirty="0">
                <a:latin typeface="Arial" charset="0"/>
              </a:rPr>
              <a:t>5.1.2 – Configure </a:t>
            </a:r>
            <a:r>
              <a:rPr lang="en-US" baseline="0" dirty="0">
                <a:latin typeface="Arial" charset="0"/>
              </a:rPr>
              <a:t>Switch Ports</a:t>
            </a:r>
            <a:endParaRPr lang="en-US" dirty="0">
              <a:latin typeface="Arial" charset="0"/>
            </a:endParaRPr>
          </a:p>
          <a:p>
            <a:pPr>
              <a:lnSpc>
                <a:spcPct val="80000"/>
              </a:lnSpc>
              <a:buFontTx/>
              <a:buNone/>
            </a:pPr>
            <a:r>
              <a:rPr lang="en-US" dirty="0">
                <a:latin typeface="Arial" charset="0"/>
              </a:rPr>
              <a:t>5.1.2.5</a:t>
            </a:r>
            <a:r>
              <a:rPr lang="en-US" baseline="0" dirty="0">
                <a:latin typeface="Arial" charset="0"/>
              </a:rPr>
              <a:t> – Network Access Layer Issues (Cont.)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13107142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5.1.2 – Configure </a:t>
            </a:r>
            <a:r>
              <a:rPr lang="en-US" baseline="0" dirty="0">
                <a:latin typeface="Arial" charset="0"/>
              </a:rPr>
              <a:t>Switch Ports</a:t>
            </a:r>
            <a:endParaRPr lang="en-US" dirty="0">
              <a:latin typeface="Arial" charset="0"/>
            </a:endParaRPr>
          </a:p>
          <a:p>
            <a:r>
              <a:rPr lang="en-US" dirty="0"/>
              <a:t>5.1.2.6– </a:t>
            </a:r>
            <a:r>
              <a:rPr lang="en-CA" altLang="en-US" dirty="0"/>
              <a:t>Troubleshooting Network Access Layer Issues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648327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2</a:t>
            </a:fld>
            <a:endParaRPr lang="en-US" sz="800" b="0" dirty="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Program</a:t>
            </a:r>
          </a:p>
          <a:p>
            <a:pPr>
              <a:buFontTx/>
              <a:buNone/>
            </a:pPr>
            <a:r>
              <a:rPr lang="en-US" b="0" dirty="0"/>
              <a:t>Routing and Switching Essentials </a:t>
            </a:r>
            <a:r>
              <a:rPr lang="en-US" b="0" baseline="0" dirty="0"/>
              <a:t>v6.0</a:t>
            </a:r>
            <a:endParaRPr lang="en-US" b="0" dirty="0"/>
          </a:p>
          <a:p>
            <a:pPr>
              <a:buFontTx/>
              <a:buNone/>
            </a:pPr>
            <a:r>
              <a:rPr lang="en-US" sz="1200" b="0" dirty="0"/>
              <a:t>Chapter 5: Switch Configuration</a:t>
            </a:r>
            <a:endParaRPr lang="en-GB" b="0" dirty="0"/>
          </a:p>
          <a:p>
            <a:endParaRPr lang="en-GB" dirty="0"/>
          </a:p>
        </p:txBody>
      </p:sp>
    </p:spTree>
    <p:extLst>
      <p:ext uri="{BB962C8B-B14F-4D97-AF65-F5344CB8AC3E}">
        <p14:creationId xmlns:p14="http://schemas.microsoft.com/office/powerpoint/2010/main" val="1024752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5 - Switch Configuration</a:t>
            </a:r>
          </a:p>
          <a:p>
            <a:pPr>
              <a:buFontTx/>
              <a:buNone/>
            </a:pPr>
            <a:r>
              <a:rPr lang="en-US" sz="1200" b="0" dirty="0"/>
              <a:t>5.2 – Switch Security</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12979326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21</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5.2.1 – Secure Remote Access</a:t>
            </a:r>
          </a:p>
          <a:p>
            <a:r>
              <a:rPr lang="en-US" dirty="0"/>
              <a:t>5.2.1.1 – SSH Operation</a:t>
            </a:r>
          </a:p>
          <a:p>
            <a:endParaRPr lang="en-US" dirty="0"/>
          </a:p>
        </p:txBody>
      </p:sp>
    </p:spTree>
    <p:extLst>
      <p:ext uri="{BB962C8B-B14F-4D97-AF65-F5344CB8AC3E}">
        <p14:creationId xmlns:p14="http://schemas.microsoft.com/office/powerpoint/2010/main" val="20483547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22</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5.2.1 – Secure Remote Access</a:t>
            </a:r>
          </a:p>
          <a:p>
            <a:r>
              <a:rPr lang="en-US" dirty="0"/>
              <a:t>5.2.1.1 – SSH Operation (Cont.)</a:t>
            </a:r>
          </a:p>
          <a:p>
            <a:endParaRPr lang="en-US" dirty="0"/>
          </a:p>
        </p:txBody>
      </p:sp>
    </p:spTree>
    <p:extLst>
      <p:ext uri="{BB962C8B-B14F-4D97-AF65-F5344CB8AC3E}">
        <p14:creationId xmlns:p14="http://schemas.microsoft.com/office/powerpoint/2010/main" val="38824853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23</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5.2.1 – Secure Remote Access</a:t>
            </a:r>
          </a:p>
          <a:p>
            <a:r>
              <a:rPr lang="en-US" dirty="0"/>
              <a:t>5.2.1.2 – Configuring SSH</a:t>
            </a:r>
          </a:p>
          <a:p>
            <a:endParaRPr lang="en-US" dirty="0"/>
          </a:p>
        </p:txBody>
      </p:sp>
    </p:spTree>
    <p:extLst>
      <p:ext uri="{BB962C8B-B14F-4D97-AF65-F5344CB8AC3E}">
        <p14:creationId xmlns:p14="http://schemas.microsoft.com/office/powerpoint/2010/main" val="35686483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24</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5.2.1 – Secure Remote Access</a:t>
            </a:r>
          </a:p>
          <a:p>
            <a:r>
              <a:rPr lang="en-US" dirty="0"/>
              <a:t>5.2.1.3 – Verifying SSH</a:t>
            </a:r>
          </a:p>
          <a:p>
            <a:endParaRPr lang="en-US" dirty="0"/>
          </a:p>
        </p:txBody>
      </p:sp>
    </p:spTree>
    <p:extLst>
      <p:ext uri="{BB962C8B-B14F-4D97-AF65-F5344CB8AC3E}">
        <p14:creationId xmlns:p14="http://schemas.microsoft.com/office/powerpoint/2010/main" val="16570202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25</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5.2.2.1 – Secure Unused Ports</a:t>
            </a:r>
          </a:p>
          <a:p>
            <a:endParaRPr lang="en-US" dirty="0"/>
          </a:p>
        </p:txBody>
      </p:sp>
    </p:spTree>
    <p:extLst>
      <p:ext uri="{BB962C8B-B14F-4D97-AF65-F5344CB8AC3E}">
        <p14:creationId xmlns:p14="http://schemas.microsoft.com/office/powerpoint/2010/main" val="29602548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26</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5.2.2.2 – Port Security: Operation</a:t>
            </a:r>
          </a:p>
          <a:p>
            <a:endParaRPr lang="en-US" dirty="0"/>
          </a:p>
        </p:txBody>
      </p:sp>
    </p:spTree>
    <p:extLst>
      <p:ext uri="{BB962C8B-B14F-4D97-AF65-F5344CB8AC3E}">
        <p14:creationId xmlns:p14="http://schemas.microsoft.com/office/powerpoint/2010/main" val="33677440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27</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5.2.2.3 – Port Security: Violation Modes</a:t>
            </a:r>
          </a:p>
          <a:p>
            <a:endParaRPr lang="en-US" dirty="0"/>
          </a:p>
        </p:txBody>
      </p:sp>
    </p:spTree>
    <p:extLst>
      <p:ext uri="{BB962C8B-B14F-4D97-AF65-F5344CB8AC3E}">
        <p14:creationId xmlns:p14="http://schemas.microsoft.com/office/powerpoint/2010/main" val="25141508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28</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5.2.2.4 – Port Security: Configuring</a:t>
            </a:r>
          </a:p>
          <a:p>
            <a:endParaRPr lang="en-US" dirty="0"/>
          </a:p>
        </p:txBody>
      </p:sp>
    </p:spTree>
    <p:extLst>
      <p:ext uri="{BB962C8B-B14F-4D97-AF65-F5344CB8AC3E}">
        <p14:creationId xmlns:p14="http://schemas.microsoft.com/office/powerpoint/2010/main" val="33929176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29</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5.2.2.4 – Port Security: Configuring (Cont.)</a:t>
            </a:r>
          </a:p>
          <a:p>
            <a:endParaRPr lang="en-US" dirty="0"/>
          </a:p>
        </p:txBody>
      </p:sp>
    </p:spTree>
    <p:extLst>
      <p:ext uri="{BB962C8B-B14F-4D97-AF65-F5344CB8AC3E}">
        <p14:creationId xmlns:p14="http://schemas.microsoft.com/office/powerpoint/2010/main" val="4040385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5 – Switch Configuration</a:t>
            </a:r>
          </a:p>
          <a:p>
            <a:pPr>
              <a:buFontTx/>
              <a:buNone/>
            </a:pPr>
            <a:r>
              <a:rPr lang="en-US" sz="1200" b="0" dirty="0"/>
              <a:t>5.1 – Configure a Switch with Initial Settings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30</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5.2.2.4 – Port Security: Configuring </a:t>
            </a:r>
            <a:r>
              <a:rPr lang="en-US"/>
              <a:t>(Cont.)</a:t>
            </a:r>
            <a:endParaRPr lang="en-US" dirty="0"/>
          </a:p>
          <a:p>
            <a:endParaRPr lang="en-US" dirty="0"/>
          </a:p>
        </p:txBody>
      </p:sp>
    </p:spTree>
    <p:extLst>
      <p:ext uri="{BB962C8B-B14F-4D97-AF65-F5344CB8AC3E}">
        <p14:creationId xmlns:p14="http://schemas.microsoft.com/office/powerpoint/2010/main" val="28781731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31</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5.2.2.5 – Port Security: Verifying</a:t>
            </a:r>
          </a:p>
          <a:p>
            <a:endParaRPr lang="en-US" dirty="0"/>
          </a:p>
        </p:txBody>
      </p:sp>
    </p:spTree>
    <p:extLst>
      <p:ext uri="{BB962C8B-B14F-4D97-AF65-F5344CB8AC3E}">
        <p14:creationId xmlns:p14="http://schemas.microsoft.com/office/powerpoint/2010/main" val="25933974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32</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5.2.2.5 – Port Security: Verifying (Cont.)</a:t>
            </a:r>
          </a:p>
          <a:p>
            <a:endParaRPr lang="en-US" dirty="0"/>
          </a:p>
        </p:txBody>
      </p:sp>
    </p:spTree>
    <p:extLst>
      <p:ext uri="{BB962C8B-B14F-4D97-AF65-F5344CB8AC3E}">
        <p14:creationId xmlns:p14="http://schemas.microsoft.com/office/powerpoint/2010/main" val="15827798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33</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5.2.2.6 – Ports in Error Disabled State</a:t>
            </a:r>
          </a:p>
          <a:p>
            <a:endParaRPr lang="en-US" dirty="0"/>
          </a:p>
        </p:txBody>
      </p:sp>
    </p:spTree>
    <p:extLst>
      <p:ext uri="{BB962C8B-B14F-4D97-AF65-F5344CB8AC3E}">
        <p14:creationId xmlns:p14="http://schemas.microsoft.com/office/powerpoint/2010/main" val="13177190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34</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5.2.2.6 – Ports in Error Disabled State (Cont.)</a:t>
            </a:r>
          </a:p>
          <a:p>
            <a:endParaRPr lang="en-US" dirty="0"/>
          </a:p>
        </p:txBody>
      </p:sp>
    </p:spTree>
    <p:extLst>
      <p:ext uri="{BB962C8B-B14F-4D97-AF65-F5344CB8AC3E}">
        <p14:creationId xmlns:p14="http://schemas.microsoft.com/office/powerpoint/2010/main" val="30496187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25488" indent="-277813" defTabSz="882650">
              <a:defRPr sz="2400">
                <a:solidFill>
                  <a:schemeClr val="tx1"/>
                </a:solidFill>
                <a:latin typeface="Arial" charset="0"/>
              </a:defRPr>
            </a:lvl2pPr>
            <a:lvl3pPr marL="1116013" indent="-222250" defTabSz="882650">
              <a:defRPr sz="2400">
                <a:solidFill>
                  <a:schemeClr val="tx1"/>
                </a:solidFill>
                <a:latin typeface="Arial" charset="0"/>
              </a:defRPr>
            </a:lvl3pPr>
            <a:lvl4pPr marL="1563688" indent="-222250" defTabSz="882650">
              <a:defRPr sz="2400">
                <a:solidFill>
                  <a:schemeClr val="tx1"/>
                </a:solidFill>
                <a:latin typeface="Arial" charset="0"/>
              </a:defRPr>
            </a:lvl4pPr>
            <a:lvl5pPr marL="2009775" indent="-222250" defTabSz="882650">
              <a:defRPr sz="2400">
                <a:solidFill>
                  <a:schemeClr val="tx1"/>
                </a:solidFill>
                <a:latin typeface="Arial" charset="0"/>
              </a:defRPr>
            </a:lvl5pPr>
            <a:lvl6pPr marL="2466975" indent="-222250" algn="ctr" defTabSz="882650" eaLnBrk="0" fontAlgn="base" hangingPunct="0">
              <a:lnSpc>
                <a:spcPct val="90000"/>
              </a:lnSpc>
              <a:spcBef>
                <a:spcPct val="0"/>
              </a:spcBef>
              <a:spcAft>
                <a:spcPct val="0"/>
              </a:spcAft>
              <a:defRPr sz="2400">
                <a:solidFill>
                  <a:schemeClr val="tx1"/>
                </a:solidFill>
                <a:latin typeface="Arial" charset="0"/>
              </a:defRPr>
            </a:lvl6pPr>
            <a:lvl7pPr marL="2924175" indent="-222250" algn="ctr" defTabSz="882650" eaLnBrk="0" fontAlgn="base" hangingPunct="0">
              <a:lnSpc>
                <a:spcPct val="90000"/>
              </a:lnSpc>
              <a:spcBef>
                <a:spcPct val="0"/>
              </a:spcBef>
              <a:spcAft>
                <a:spcPct val="0"/>
              </a:spcAft>
              <a:defRPr sz="2400">
                <a:solidFill>
                  <a:schemeClr val="tx1"/>
                </a:solidFill>
                <a:latin typeface="Arial" charset="0"/>
              </a:defRPr>
            </a:lvl7pPr>
            <a:lvl8pPr marL="3381375" indent="-222250" algn="ctr" defTabSz="882650" eaLnBrk="0" fontAlgn="base" hangingPunct="0">
              <a:lnSpc>
                <a:spcPct val="90000"/>
              </a:lnSpc>
              <a:spcBef>
                <a:spcPct val="0"/>
              </a:spcBef>
              <a:spcAft>
                <a:spcPct val="0"/>
              </a:spcAft>
              <a:defRPr sz="2400">
                <a:solidFill>
                  <a:schemeClr val="tx1"/>
                </a:solidFill>
                <a:latin typeface="Arial" charset="0"/>
              </a:defRPr>
            </a:lvl8pPr>
            <a:lvl9pPr marL="3838575" indent="-222250" algn="ctr" defTabSz="882650" eaLnBrk="0" fontAlgn="base" hangingPunct="0">
              <a:lnSpc>
                <a:spcPct val="90000"/>
              </a:lnSpc>
              <a:spcBef>
                <a:spcPct val="0"/>
              </a:spcBef>
              <a:spcAft>
                <a:spcPct val="0"/>
              </a:spcAft>
              <a:defRPr sz="2400">
                <a:solidFill>
                  <a:schemeClr val="tx1"/>
                </a:solidFill>
                <a:latin typeface="Arial" charset="0"/>
              </a:defRPr>
            </a:lvl9pPr>
          </a:lstStyle>
          <a:p>
            <a:fld id="{99470662-2A6C-4C51-9B3B-17DB6EFD3236}" type="slidenum">
              <a:rPr lang="en-US" altLang="en-US" sz="800" smtClean="0"/>
              <a:pPr/>
              <a:t>35</a:t>
            </a:fld>
            <a:endParaRPr lang="en-US" altLang="en-US" sz="800" dirty="0"/>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sz="1200" b="0" dirty="0"/>
              <a:t>5.2 – Switch Security</a:t>
            </a:r>
            <a:endParaRPr lang="en-GB" b="0" dirty="0"/>
          </a:p>
          <a:p>
            <a:r>
              <a:rPr lang="en-US" dirty="0"/>
              <a:t>5.2.2 – Switch Port Security</a:t>
            </a:r>
          </a:p>
          <a:p>
            <a:r>
              <a:rPr lang="en-US" dirty="0"/>
              <a:t>5.2.2.9 – Lab – Configuring Switch Security Features</a:t>
            </a:r>
          </a:p>
          <a:p>
            <a:endParaRPr lang="en-US" dirty="0"/>
          </a:p>
        </p:txBody>
      </p:sp>
    </p:spTree>
    <p:extLst>
      <p:ext uri="{BB962C8B-B14F-4D97-AF65-F5344CB8AC3E}">
        <p14:creationId xmlns:p14="http://schemas.microsoft.com/office/powerpoint/2010/main" val="19247382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5 - Switch Configuration</a:t>
            </a:r>
          </a:p>
          <a:p>
            <a:pPr>
              <a:buFontTx/>
              <a:buNone/>
            </a:pPr>
            <a:r>
              <a:rPr lang="en-US" sz="1200" b="0" dirty="0"/>
              <a:t>5.3 – Summary</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36</a:t>
            </a:fld>
            <a:endParaRPr lang="en-US" dirty="0"/>
          </a:p>
        </p:txBody>
      </p:sp>
    </p:spTree>
    <p:extLst>
      <p:ext uri="{BB962C8B-B14F-4D97-AF65-F5344CB8AC3E}">
        <p14:creationId xmlns:p14="http://schemas.microsoft.com/office/powerpoint/2010/main" val="1764100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37</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5.3 – Summary</a:t>
            </a:r>
          </a:p>
          <a:p>
            <a:r>
              <a:rPr lang="en-US" dirty="0"/>
              <a:t>5.3.1 – </a:t>
            </a:r>
            <a:r>
              <a:rPr lang="en-US" sz="1200" b="0" i="0" kern="1200" dirty="0">
                <a:solidFill>
                  <a:schemeClr val="tx1"/>
                </a:solidFill>
                <a:effectLst/>
                <a:latin typeface="+mn-lt"/>
                <a:ea typeface="+mn-ea"/>
                <a:cs typeface="+mn-cs"/>
              </a:rPr>
              <a:t>Conclusion 	</a:t>
            </a:r>
            <a:endParaRPr lang="en-US" dirty="0"/>
          </a:p>
          <a:p>
            <a:pPr>
              <a:lnSpc>
                <a:spcPct val="80000"/>
              </a:lnSpc>
              <a:buFontTx/>
              <a:buNone/>
            </a:pPr>
            <a:r>
              <a:rPr lang="en-US" altLang="en-US" dirty="0"/>
              <a:t>5.3.1.3 – </a:t>
            </a:r>
            <a:r>
              <a:rPr lang="sv-SE" dirty="0"/>
              <a:t>Switch Configuration</a:t>
            </a:r>
            <a:endParaRPr lang="en-US" altLang="en-US" dirty="0"/>
          </a:p>
        </p:txBody>
      </p:sp>
    </p:spTree>
    <p:extLst>
      <p:ext uri="{BB962C8B-B14F-4D97-AF65-F5344CB8AC3E}">
        <p14:creationId xmlns:p14="http://schemas.microsoft.com/office/powerpoint/2010/main" val="24237981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pPr/>
              <a:t>38</a:t>
            </a:fld>
            <a:endParaRPr lang="en-US" sz="800"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a:latin typeface="Arial" charset="0"/>
              </a:rPr>
              <a:t>Chapter 5 - New Terms and Commands</a:t>
            </a:r>
            <a:endParaRPr lang="en-US" dirty="0"/>
          </a:p>
        </p:txBody>
      </p:sp>
    </p:spTree>
    <p:extLst>
      <p:ext uri="{BB962C8B-B14F-4D97-AF65-F5344CB8AC3E}">
        <p14:creationId xmlns:p14="http://schemas.microsoft.com/office/powerpoint/2010/main" val="384664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4</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5.1.1.1</a:t>
            </a:r>
            <a:r>
              <a:rPr lang="en-US" baseline="0" dirty="0">
                <a:latin typeface="Arial" charset="0"/>
              </a:rPr>
              <a:t> – Switch Boot Sequence</a:t>
            </a:r>
            <a:endParaRPr lang="en-US" dirty="0"/>
          </a:p>
        </p:txBody>
      </p:sp>
    </p:spTree>
    <p:extLst>
      <p:ext uri="{BB962C8B-B14F-4D97-AF65-F5344CB8AC3E}">
        <p14:creationId xmlns:p14="http://schemas.microsoft.com/office/powerpoint/2010/main" val="3525190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5</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5.1.1.1</a:t>
            </a:r>
            <a:r>
              <a:rPr lang="en-US" baseline="0" dirty="0">
                <a:latin typeface="Arial" charset="0"/>
              </a:rPr>
              <a:t> – Switch Boot Sequence</a:t>
            </a:r>
            <a:endParaRPr lang="en-US" dirty="0"/>
          </a:p>
        </p:txBody>
      </p:sp>
    </p:spTree>
    <p:extLst>
      <p:ext uri="{BB962C8B-B14F-4D97-AF65-F5344CB8AC3E}">
        <p14:creationId xmlns:p14="http://schemas.microsoft.com/office/powerpoint/2010/main" val="1668646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5.1.1.2</a:t>
            </a:r>
            <a:r>
              <a:rPr lang="en-US" baseline="0" dirty="0">
                <a:latin typeface="Arial" charset="0"/>
              </a:rPr>
              <a:t> – Recovering From a System Crash</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423782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5.1.1.3</a:t>
            </a:r>
            <a:r>
              <a:rPr lang="en-US" baseline="0" dirty="0">
                <a:latin typeface="Arial" charset="0"/>
              </a:rPr>
              <a:t> – Switch LED Indicators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1941587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5.1.1.4</a:t>
            </a:r>
            <a:r>
              <a:rPr lang="en-US" baseline="0" dirty="0">
                <a:latin typeface="Arial" charset="0"/>
              </a:rPr>
              <a:t> – Preparing for Basic Switch Management</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3648958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5.1 – </a:t>
            </a:r>
            <a:r>
              <a:rPr lang="en-US" sz="1200" b="0" dirty="0"/>
              <a:t>Basic Switch Configuration</a:t>
            </a:r>
            <a:endParaRPr lang="en-GB" b="0" dirty="0"/>
          </a:p>
          <a:p>
            <a:pPr>
              <a:lnSpc>
                <a:spcPct val="80000"/>
              </a:lnSpc>
              <a:buFontTx/>
              <a:buNone/>
            </a:pPr>
            <a:r>
              <a:rPr lang="en-US" dirty="0">
                <a:latin typeface="Arial" charset="0"/>
              </a:rPr>
              <a:t>5.1.1 – Configure a</a:t>
            </a:r>
            <a:r>
              <a:rPr lang="en-US" baseline="0" dirty="0">
                <a:latin typeface="Arial" charset="0"/>
              </a:rPr>
              <a:t> Switch with Initial Settings</a:t>
            </a:r>
            <a:endParaRPr lang="en-US" dirty="0">
              <a:latin typeface="Arial" charset="0"/>
            </a:endParaRPr>
          </a:p>
          <a:p>
            <a:pPr>
              <a:lnSpc>
                <a:spcPct val="80000"/>
              </a:lnSpc>
              <a:buFontTx/>
              <a:buNone/>
            </a:pPr>
            <a:r>
              <a:rPr lang="en-US" dirty="0">
                <a:latin typeface="Arial" charset="0"/>
              </a:rPr>
              <a:t>5.1.1.5</a:t>
            </a:r>
            <a:r>
              <a:rPr lang="en-US" baseline="0" dirty="0">
                <a:latin typeface="Arial" charset="0"/>
              </a:rPr>
              <a:t> – Configuring Basic Switch Management Access with IPv4</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39400457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a:t>Click to edit Master title style</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dirty="0">
                <a:sym typeface="Arial" pitchFamily="34" charset="0"/>
              </a:rPr>
              <a:t>Click to edit Master text styles</a:t>
            </a:r>
          </a:p>
          <a:p>
            <a:pPr lvl="1"/>
            <a:r>
              <a:rPr lang="en-US" dirty="0">
                <a:sym typeface="Arial" pitchFamily="34" charset="0"/>
              </a:rPr>
              <a:t>Second level</a:t>
            </a:r>
          </a:p>
          <a:p>
            <a:pPr lvl="2"/>
            <a:r>
              <a:rPr lang="en-US" dirty="0">
                <a:sym typeface="Arial" pitchFamily="34" charset="0"/>
              </a:rPr>
              <a:t>Third level</a:t>
            </a:r>
          </a:p>
          <a:p>
            <a:pPr lvl="3"/>
            <a:r>
              <a:rPr lang="en-US" dirty="0">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dirty="0">
                <a:sym typeface="Arial" pitchFamily="34" charset="0"/>
              </a:rPr>
              <a:t>Click to edit Master title style</a:t>
            </a: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3653042546"/>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1974617842"/>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dirty="0"/>
              <a:t>Click to edit Master title style</a:t>
            </a:r>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dirty="0"/>
              <a:t>Click to edit Master title style</a:t>
            </a:r>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Chapter 5: Switch Configuration</a:t>
            </a:r>
          </a:p>
        </p:txBody>
      </p:sp>
      <p:sp>
        <p:nvSpPr>
          <p:cNvPr id="7" name="Subtitle 6"/>
          <p:cNvSpPr>
            <a:spLocks noGrp="1"/>
          </p:cNvSpPr>
          <p:nvPr>
            <p:ph type="subTitle" idx="1"/>
          </p:nvPr>
        </p:nvSpPr>
        <p:spPr>
          <a:xfrm>
            <a:off x="469497" y="3809526"/>
            <a:ext cx="2368954" cy="902174"/>
          </a:xfrm>
        </p:spPr>
        <p:txBody>
          <a:bodyPr/>
          <a:lstStyle/>
          <a:p>
            <a:r>
              <a:rPr lang="en-US" dirty="0"/>
              <a:t>CCNA Routing and Switching</a:t>
            </a:r>
          </a:p>
          <a:p>
            <a:r>
              <a:rPr lang="en-US" dirty="0"/>
              <a:t>Routing and Switching Essentials v6.0</a:t>
            </a:r>
          </a:p>
          <a:p>
            <a:endParaRPr lang="en-US" dirty="0"/>
          </a:p>
        </p:txBody>
      </p:sp>
    </p:spTree>
    <p:extLst>
      <p:ext uri="{BB962C8B-B14F-4D97-AF65-F5344CB8AC3E}">
        <p14:creationId xmlns:p14="http://schemas.microsoft.com/office/powerpoint/2010/main" val="178293801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Gigabit Ethernet and 10Gb Ethernet NICs require full-duplex connections to operate.</a:t>
            </a:r>
          </a:p>
          <a:p>
            <a:pPr marL="261937" lvl="2" indent="0">
              <a:buNone/>
            </a:pPr>
            <a:endParaRPr lang="en-US" altLang="ja-JP" dirty="0"/>
          </a:p>
        </p:txBody>
      </p:sp>
      <p:sp>
        <p:nvSpPr>
          <p:cNvPr id="8194" name="Rectangle 2"/>
          <p:cNvSpPr>
            <a:spLocks noGrp="1" noChangeArrowheads="1"/>
          </p:cNvSpPr>
          <p:nvPr>
            <p:ph type="title"/>
          </p:nvPr>
        </p:nvSpPr>
        <p:spPr/>
        <p:txBody>
          <a:bodyPr/>
          <a:lstStyle/>
          <a:p>
            <a:r>
              <a:rPr lang="en-US" altLang="en-US" sz="1600" dirty="0"/>
              <a:t>Configure Switch Ports</a:t>
            </a:r>
            <a:br>
              <a:rPr lang="en-US" altLang="en-US" dirty="0"/>
            </a:br>
            <a:r>
              <a:rPr lang="en-US" altLang="en-US" dirty="0"/>
              <a:t>Duplex Communication</a:t>
            </a:r>
          </a:p>
        </p:txBody>
      </p:sp>
      <p:pic>
        <p:nvPicPr>
          <p:cNvPr id="3" name="Picture 2"/>
          <p:cNvPicPr>
            <a:picLocks noChangeAspect="1"/>
          </p:cNvPicPr>
          <p:nvPr/>
        </p:nvPicPr>
        <p:blipFill>
          <a:blip r:embed="rId3"/>
          <a:stretch>
            <a:fillRect/>
          </a:stretch>
        </p:blipFill>
        <p:spPr>
          <a:xfrm>
            <a:off x="2495227" y="1276140"/>
            <a:ext cx="6084940" cy="1592579"/>
          </a:xfrm>
          <a:prstGeom prst="rect">
            <a:avLst/>
          </a:prstGeom>
        </p:spPr>
      </p:pic>
      <p:pic>
        <p:nvPicPr>
          <p:cNvPr id="5" name="Picture 4"/>
          <p:cNvPicPr>
            <a:picLocks noChangeAspect="1"/>
          </p:cNvPicPr>
          <p:nvPr/>
        </p:nvPicPr>
        <p:blipFill>
          <a:blip r:embed="rId4"/>
          <a:stretch>
            <a:fillRect/>
          </a:stretch>
        </p:blipFill>
        <p:spPr>
          <a:xfrm>
            <a:off x="2510726" y="3055744"/>
            <a:ext cx="6055379" cy="1539503"/>
          </a:xfrm>
          <a:prstGeom prst="rect">
            <a:avLst/>
          </a:prstGeom>
        </p:spPr>
      </p:pic>
      <p:sp>
        <p:nvSpPr>
          <p:cNvPr id="6" name="TextBox 5"/>
          <p:cNvSpPr txBox="1"/>
          <p:nvPr/>
        </p:nvSpPr>
        <p:spPr>
          <a:xfrm>
            <a:off x="463659" y="1751308"/>
            <a:ext cx="1736373" cy="646331"/>
          </a:xfrm>
          <a:prstGeom prst="rect">
            <a:avLst/>
          </a:prstGeom>
          <a:solidFill>
            <a:schemeClr val="bg2">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en-US" dirty="0">
                <a:ln w="0"/>
                <a:solidFill>
                  <a:schemeClr val="bg1"/>
                </a:solidFill>
                <a:effectLst>
                  <a:outerShdw blurRad="38100" dist="25400" dir="5400000" algn="ctr" rotWithShape="0">
                    <a:srgbClr val="6E747A">
                      <a:alpha val="43000"/>
                    </a:srgbClr>
                  </a:outerShdw>
                </a:effectLst>
              </a:rPr>
              <a:t>Bidirectional </a:t>
            </a:r>
            <a:br>
              <a:rPr lang="en-US" dirty="0">
                <a:ln w="0"/>
                <a:solidFill>
                  <a:schemeClr val="bg1"/>
                </a:solidFill>
                <a:effectLst>
                  <a:outerShdw blurRad="38100" dist="25400" dir="5400000" algn="ctr" rotWithShape="0">
                    <a:srgbClr val="6E747A">
                      <a:alpha val="43000"/>
                    </a:srgbClr>
                  </a:outerShdw>
                </a:effectLst>
              </a:rPr>
            </a:br>
            <a:r>
              <a:rPr lang="en-US" dirty="0">
                <a:ln w="0"/>
                <a:solidFill>
                  <a:schemeClr val="bg1"/>
                </a:solidFill>
                <a:effectLst>
                  <a:outerShdw blurRad="38100" dist="25400" dir="5400000" algn="ctr" rotWithShape="0">
                    <a:srgbClr val="6E747A">
                      <a:alpha val="43000"/>
                    </a:srgbClr>
                  </a:outerShdw>
                </a:effectLst>
              </a:rPr>
              <a:t>communication</a:t>
            </a:r>
          </a:p>
        </p:txBody>
      </p:sp>
      <p:sp>
        <p:nvSpPr>
          <p:cNvPr id="9" name="TextBox 8"/>
          <p:cNvSpPr txBox="1"/>
          <p:nvPr/>
        </p:nvSpPr>
        <p:spPr>
          <a:xfrm>
            <a:off x="463659" y="3438040"/>
            <a:ext cx="1736373" cy="646331"/>
          </a:xfrm>
          <a:prstGeom prst="rect">
            <a:avLst/>
          </a:prstGeom>
          <a:ln>
            <a:solidFill>
              <a:schemeClr val="tx2"/>
            </a:solidFill>
          </a:ln>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en-US" dirty="0">
                <a:ln w="0"/>
                <a:solidFill>
                  <a:schemeClr val="accent1"/>
                </a:solidFill>
                <a:effectLst>
                  <a:outerShdw blurRad="38100" dist="25400" dir="5400000" algn="ctr" rotWithShape="0">
                    <a:srgbClr val="6E747A">
                      <a:alpha val="43000"/>
                    </a:srgbClr>
                  </a:outerShdw>
                </a:effectLst>
              </a:rPr>
              <a:t>Unidirectional </a:t>
            </a:r>
            <a:br>
              <a:rPr lang="en-US" dirty="0">
                <a:ln w="0"/>
                <a:solidFill>
                  <a:schemeClr val="accent1"/>
                </a:solidFill>
                <a:effectLst>
                  <a:outerShdw blurRad="38100" dist="25400" dir="5400000" algn="ctr" rotWithShape="0">
                    <a:srgbClr val="6E747A">
                      <a:alpha val="43000"/>
                    </a:srgbClr>
                  </a:outerShdw>
                </a:effectLst>
              </a:rPr>
            </a:br>
            <a:r>
              <a:rPr lang="en-US" dirty="0">
                <a:ln w="0"/>
                <a:solidFill>
                  <a:schemeClr val="accent1"/>
                </a:solidFill>
                <a:effectLst>
                  <a:outerShdw blurRad="38100" dist="25400" dir="5400000" algn="ctr" rotWithShape="0">
                    <a:srgbClr val="6E747A">
                      <a:alpha val="43000"/>
                    </a:srgbClr>
                  </a:outerShdw>
                </a:effectLst>
              </a:rPr>
              <a:t>communication</a:t>
            </a:r>
          </a:p>
        </p:txBody>
      </p:sp>
    </p:spTree>
    <p:extLst>
      <p:ext uri="{BB962C8B-B14F-4D97-AF65-F5344CB8AC3E}">
        <p14:creationId xmlns:p14="http://schemas.microsoft.com/office/powerpoint/2010/main" val="197533774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Some switches have the default setting of auto for both duplex and speed.</a:t>
            </a:r>
          </a:p>
          <a:p>
            <a:r>
              <a:rPr lang="en-US" altLang="ja-JP" dirty="0"/>
              <a:t>Mismatched duplex and/or speed settings can cause connectivity issues.</a:t>
            </a:r>
          </a:p>
          <a:p>
            <a:r>
              <a:rPr lang="en-US" altLang="ja-JP" dirty="0"/>
              <a:t>Always check duplex and speed settings using the </a:t>
            </a:r>
            <a:r>
              <a:rPr lang="en-US" altLang="ja-JP" b="1" dirty="0"/>
              <a:t>show interface </a:t>
            </a:r>
            <a:r>
              <a:rPr lang="en-US" altLang="ja-JP" i="1" dirty="0" err="1"/>
              <a:t>interface_id</a:t>
            </a:r>
            <a:r>
              <a:rPr lang="en-US" altLang="ja-JP" i="1" dirty="0"/>
              <a:t> </a:t>
            </a:r>
            <a:r>
              <a:rPr lang="en-US" altLang="ja-JP" dirty="0"/>
              <a:t>command.</a:t>
            </a:r>
          </a:p>
          <a:p>
            <a:r>
              <a:rPr lang="en-US" altLang="ja-JP" dirty="0"/>
              <a:t>All fiber ports operate at one speed and are always full-duplex.</a:t>
            </a:r>
          </a:p>
          <a:p>
            <a:pPr marL="261937" lvl="2" indent="0">
              <a:buNone/>
            </a:pPr>
            <a:endParaRPr lang="en-US" altLang="ja-JP" dirty="0"/>
          </a:p>
        </p:txBody>
      </p:sp>
      <p:sp>
        <p:nvSpPr>
          <p:cNvPr id="8194" name="Rectangle 2"/>
          <p:cNvSpPr>
            <a:spLocks noGrp="1" noChangeArrowheads="1"/>
          </p:cNvSpPr>
          <p:nvPr>
            <p:ph type="title"/>
          </p:nvPr>
        </p:nvSpPr>
        <p:spPr/>
        <p:txBody>
          <a:bodyPr/>
          <a:lstStyle/>
          <a:p>
            <a:r>
              <a:rPr lang="en-US" altLang="en-US" sz="1600" dirty="0"/>
              <a:t>Configure Switch Ports</a:t>
            </a:r>
            <a:br>
              <a:rPr lang="en-US" altLang="en-US" dirty="0"/>
            </a:br>
            <a:r>
              <a:rPr lang="en-US" altLang="en-US" dirty="0"/>
              <a:t>Configure Switch Ports at the Physical Layer</a:t>
            </a:r>
          </a:p>
        </p:txBody>
      </p:sp>
      <p:pic>
        <p:nvPicPr>
          <p:cNvPr id="2" name="Picture 1"/>
          <p:cNvPicPr>
            <a:picLocks noChangeAspect="1"/>
          </p:cNvPicPr>
          <p:nvPr/>
        </p:nvPicPr>
        <p:blipFill>
          <a:blip r:embed="rId3"/>
          <a:stretch>
            <a:fillRect/>
          </a:stretch>
        </p:blipFill>
        <p:spPr>
          <a:xfrm>
            <a:off x="1565328" y="2370638"/>
            <a:ext cx="4705106" cy="2385403"/>
          </a:xfrm>
          <a:prstGeom prst="rect">
            <a:avLst/>
          </a:prstGeom>
        </p:spPr>
      </p:pic>
    </p:spTree>
    <p:extLst>
      <p:ext uri="{BB962C8B-B14F-4D97-AF65-F5344CB8AC3E}">
        <p14:creationId xmlns:p14="http://schemas.microsoft.com/office/powerpoint/2010/main" val="107634987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Some switches have the automatic medium-dependent interface crossover (auto-MDIX) feature that allows an interface to detect the required cable connection type (straight-through or crossover) and configure the connection appropriately.</a:t>
            </a:r>
          </a:p>
        </p:txBody>
      </p:sp>
      <p:sp>
        <p:nvSpPr>
          <p:cNvPr id="8194" name="Rectangle 2"/>
          <p:cNvSpPr>
            <a:spLocks noGrp="1" noChangeArrowheads="1"/>
          </p:cNvSpPr>
          <p:nvPr>
            <p:ph type="title"/>
          </p:nvPr>
        </p:nvSpPr>
        <p:spPr/>
        <p:txBody>
          <a:bodyPr/>
          <a:lstStyle/>
          <a:p>
            <a:r>
              <a:rPr lang="en-US" altLang="en-US" sz="1600" dirty="0"/>
              <a:t>Configure Switch Ports</a:t>
            </a:r>
            <a:br>
              <a:rPr lang="en-US" altLang="en-US" dirty="0"/>
            </a:br>
            <a:r>
              <a:rPr lang="en-US" altLang="en-US" dirty="0"/>
              <a:t>Auto-MDIX</a:t>
            </a:r>
          </a:p>
        </p:txBody>
      </p:sp>
      <p:pic>
        <p:nvPicPr>
          <p:cNvPr id="3" name="Picture 2"/>
          <p:cNvPicPr>
            <a:picLocks noChangeAspect="1"/>
          </p:cNvPicPr>
          <p:nvPr/>
        </p:nvPicPr>
        <p:blipFill>
          <a:blip r:embed="rId3"/>
          <a:stretch>
            <a:fillRect/>
          </a:stretch>
        </p:blipFill>
        <p:spPr>
          <a:xfrm>
            <a:off x="1418095" y="1675913"/>
            <a:ext cx="6009225" cy="3039366"/>
          </a:xfrm>
          <a:prstGeom prst="rect">
            <a:avLst/>
          </a:prstGeom>
        </p:spPr>
      </p:pic>
    </p:spTree>
    <p:extLst>
      <p:ext uri="{BB962C8B-B14F-4D97-AF65-F5344CB8AC3E}">
        <p14:creationId xmlns:p14="http://schemas.microsoft.com/office/powerpoint/2010/main" val="2724514799"/>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Use the </a:t>
            </a:r>
            <a:r>
              <a:rPr lang="en-US" altLang="ja-JP" b="1" dirty="0"/>
              <a:t>show controllers Ethernet-controller </a:t>
            </a:r>
            <a:r>
              <a:rPr lang="en-US" altLang="ja-JP" dirty="0"/>
              <a:t>command to verify auto-MDIX settings.</a:t>
            </a:r>
          </a:p>
        </p:txBody>
      </p:sp>
      <p:sp>
        <p:nvSpPr>
          <p:cNvPr id="8194" name="Rectangle 2"/>
          <p:cNvSpPr>
            <a:spLocks noGrp="1" noChangeArrowheads="1"/>
          </p:cNvSpPr>
          <p:nvPr>
            <p:ph type="title"/>
          </p:nvPr>
        </p:nvSpPr>
        <p:spPr/>
        <p:txBody>
          <a:bodyPr/>
          <a:lstStyle/>
          <a:p>
            <a:r>
              <a:rPr lang="en-US" altLang="en-US" sz="1600" dirty="0"/>
              <a:t>Configure Switch Ports</a:t>
            </a:r>
            <a:br>
              <a:rPr lang="en-US" altLang="en-US" dirty="0"/>
            </a:br>
            <a:r>
              <a:rPr lang="en-US" altLang="en-US" dirty="0"/>
              <a:t>Auto-MDIX (Cont.)</a:t>
            </a:r>
          </a:p>
        </p:txBody>
      </p:sp>
      <p:pic>
        <p:nvPicPr>
          <p:cNvPr id="2" name="Picture 1"/>
          <p:cNvPicPr>
            <a:picLocks noChangeAspect="1"/>
          </p:cNvPicPr>
          <p:nvPr/>
        </p:nvPicPr>
        <p:blipFill>
          <a:blip r:embed="rId3"/>
          <a:stretch>
            <a:fillRect/>
          </a:stretch>
        </p:blipFill>
        <p:spPr>
          <a:xfrm>
            <a:off x="836909" y="1718755"/>
            <a:ext cx="7495448" cy="2062669"/>
          </a:xfrm>
          <a:prstGeom prst="rect">
            <a:avLst/>
          </a:prstGeom>
        </p:spPr>
      </p:pic>
    </p:spTree>
    <p:extLst>
      <p:ext uri="{BB962C8B-B14F-4D97-AF65-F5344CB8AC3E}">
        <p14:creationId xmlns:p14="http://schemas.microsoft.com/office/powerpoint/2010/main" val="185724905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sz="1600" dirty="0"/>
              <a:t>Configure Switch Ports</a:t>
            </a:r>
            <a:br>
              <a:rPr lang="en-US" sz="1600" dirty="0"/>
            </a:br>
            <a:r>
              <a:rPr lang="en-CA" altLang="en-US" dirty="0"/>
              <a:t>Verifying Switch Port Configuration</a:t>
            </a:r>
          </a:p>
        </p:txBody>
      </p:sp>
      <p:pic>
        <p:nvPicPr>
          <p:cNvPr id="2" name="Picture 1"/>
          <p:cNvPicPr>
            <a:picLocks noChangeAspect="1"/>
          </p:cNvPicPr>
          <p:nvPr/>
        </p:nvPicPr>
        <p:blipFill>
          <a:blip r:embed="rId3"/>
          <a:stretch>
            <a:fillRect/>
          </a:stretch>
        </p:blipFill>
        <p:spPr>
          <a:xfrm>
            <a:off x="844657" y="1109296"/>
            <a:ext cx="7257081" cy="2748086"/>
          </a:xfrm>
          <a:prstGeom prst="rect">
            <a:avLst/>
          </a:prstGeom>
        </p:spPr>
      </p:pic>
    </p:spTree>
    <p:extLst>
      <p:ext uri="{BB962C8B-B14F-4D97-AF65-F5344CB8AC3E}">
        <p14:creationId xmlns:p14="http://schemas.microsoft.com/office/powerpoint/2010/main" val="3090350395"/>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sz="1600" dirty="0"/>
              <a:t>Configure Switch Ports</a:t>
            </a:r>
            <a:br>
              <a:rPr lang="en-US" sz="1600" dirty="0"/>
            </a:br>
            <a:r>
              <a:rPr lang="en-CA" altLang="en-US" dirty="0"/>
              <a:t>Verifying Switch Port Configuration (Cont.)</a:t>
            </a:r>
          </a:p>
        </p:txBody>
      </p:sp>
      <p:pic>
        <p:nvPicPr>
          <p:cNvPr id="3" name="Picture 2"/>
          <p:cNvPicPr>
            <a:picLocks noChangeAspect="1"/>
          </p:cNvPicPr>
          <p:nvPr/>
        </p:nvPicPr>
        <p:blipFill>
          <a:blip r:embed="rId3"/>
          <a:stretch>
            <a:fillRect/>
          </a:stretch>
        </p:blipFill>
        <p:spPr>
          <a:xfrm>
            <a:off x="1425843" y="966015"/>
            <a:ext cx="5524650" cy="3697037"/>
          </a:xfrm>
          <a:prstGeom prst="rect">
            <a:avLst/>
          </a:prstGeom>
        </p:spPr>
      </p:pic>
    </p:spTree>
    <p:extLst>
      <p:ext uri="{BB962C8B-B14F-4D97-AF65-F5344CB8AC3E}">
        <p14:creationId xmlns:p14="http://schemas.microsoft.com/office/powerpoint/2010/main" val="3943121409"/>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sz="1600" dirty="0"/>
              <a:t>Configure Switch Ports</a:t>
            </a:r>
            <a:br>
              <a:rPr lang="en-US" sz="1600" dirty="0"/>
            </a:br>
            <a:r>
              <a:rPr lang="en-CA" altLang="en-US" dirty="0"/>
              <a:t>Verifying Switch Port Configuration (Cont.)</a:t>
            </a:r>
          </a:p>
        </p:txBody>
      </p:sp>
      <p:pic>
        <p:nvPicPr>
          <p:cNvPr id="2" name="Picture 1"/>
          <p:cNvPicPr>
            <a:picLocks noChangeAspect="1"/>
          </p:cNvPicPr>
          <p:nvPr/>
        </p:nvPicPr>
        <p:blipFill>
          <a:blip r:embed="rId3"/>
          <a:stretch>
            <a:fillRect/>
          </a:stretch>
        </p:blipFill>
        <p:spPr>
          <a:xfrm>
            <a:off x="1875295" y="901156"/>
            <a:ext cx="5111641" cy="3823890"/>
          </a:xfrm>
          <a:prstGeom prst="rect">
            <a:avLst/>
          </a:prstGeom>
        </p:spPr>
      </p:pic>
      <p:sp>
        <p:nvSpPr>
          <p:cNvPr id="3" name="Oval 2"/>
          <p:cNvSpPr/>
          <p:nvPr/>
        </p:nvSpPr>
        <p:spPr>
          <a:xfrm>
            <a:off x="3006671" y="2626963"/>
            <a:ext cx="162732" cy="170481"/>
          </a:xfrm>
          <a:prstGeom prst="ellipse">
            <a:avLst/>
          </a:prstGeom>
          <a:noFill/>
          <a:ln>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p:cNvSpPr/>
          <p:nvPr/>
        </p:nvSpPr>
        <p:spPr>
          <a:xfrm>
            <a:off x="4096718" y="2601133"/>
            <a:ext cx="162732" cy="170481"/>
          </a:xfrm>
          <a:prstGeom prst="ellipse">
            <a:avLst/>
          </a:prstGeom>
          <a:noFill/>
          <a:ln>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ular Callout 3"/>
          <p:cNvSpPr/>
          <p:nvPr/>
        </p:nvSpPr>
        <p:spPr>
          <a:xfrm>
            <a:off x="2913682" y="1914041"/>
            <a:ext cx="906651" cy="503695"/>
          </a:xfrm>
          <a:prstGeom prst="wedgeRectCallout">
            <a:avLst>
              <a:gd name="adj1" fmla="val -22542"/>
              <a:gd name="adj2" fmla="val 96346"/>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Layer 1 OK</a:t>
            </a:r>
          </a:p>
        </p:txBody>
      </p:sp>
      <p:sp>
        <p:nvSpPr>
          <p:cNvPr id="7" name="Rectangular Callout 6"/>
          <p:cNvSpPr/>
          <p:nvPr/>
        </p:nvSpPr>
        <p:spPr>
          <a:xfrm>
            <a:off x="3933987" y="1911459"/>
            <a:ext cx="906651" cy="503695"/>
          </a:xfrm>
          <a:prstGeom prst="wedgeRectCallout">
            <a:avLst>
              <a:gd name="adj1" fmla="val -22542"/>
              <a:gd name="adj2" fmla="val 96346"/>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Layer 2 OK</a:t>
            </a:r>
          </a:p>
        </p:txBody>
      </p:sp>
    </p:spTree>
    <p:extLst>
      <p:ext uri="{BB962C8B-B14F-4D97-AF65-F5344CB8AC3E}">
        <p14:creationId xmlns:p14="http://schemas.microsoft.com/office/powerpoint/2010/main" val="984138336"/>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Use the </a:t>
            </a:r>
            <a:r>
              <a:rPr lang="en-US" altLang="ja-JP" b="1" dirty="0"/>
              <a:t>show interfaces </a:t>
            </a:r>
            <a:r>
              <a:rPr lang="en-US" altLang="ja-JP" dirty="0"/>
              <a:t>command to detect common media issues.</a:t>
            </a:r>
          </a:p>
          <a:p>
            <a:r>
              <a:rPr lang="en-US" altLang="ja-JP" dirty="0"/>
              <a:t>The first parameter refers to Layer 1, the physical layer, and indicates if the interface is receiving a carrier detect signal.</a:t>
            </a:r>
          </a:p>
          <a:p>
            <a:r>
              <a:rPr lang="en-US" altLang="ja-JP" dirty="0"/>
              <a:t>The second parameter (protocol status) refers to the data link layer and indicates whether the data link layer protocol has been configured correctly and </a:t>
            </a:r>
            <a:r>
              <a:rPr lang="en-US" altLang="ja-JP" dirty="0" err="1"/>
              <a:t>keepalives</a:t>
            </a:r>
            <a:r>
              <a:rPr lang="en-US" altLang="ja-JP" dirty="0"/>
              <a:t> are being received.</a:t>
            </a:r>
          </a:p>
        </p:txBody>
      </p:sp>
      <p:sp>
        <p:nvSpPr>
          <p:cNvPr id="8194" name="Rectangle 2"/>
          <p:cNvSpPr>
            <a:spLocks noGrp="1" noChangeArrowheads="1"/>
          </p:cNvSpPr>
          <p:nvPr>
            <p:ph type="title"/>
          </p:nvPr>
        </p:nvSpPr>
        <p:spPr/>
        <p:txBody>
          <a:bodyPr/>
          <a:lstStyle/>
          <a:p>
            <a:r>
              <a:rPr lang="en-US" altLang="en-US" sz="1600" dirty="0"/>
              <a:t>Configure Switch Ports</a:t>
            </a:r>
            <a:br>
              <a:rPr lang="en-US" altLang="en-US" dirty="0"/>
            </a:br>
            <a:r>
              <a:rPr lang="en-US" altLang="en-US" dirty="0"/>
              <a:t>Network Access Layer Issues</a:t>
            </a:r>
          </a:p>
        </p:txBody>
      </p:sp>
      <p:pic>
        <p:nvPicPr>
          <p:cNvPr id="3" name="Picture 2"/>
          <p:cNvPicPr>
            <a:picLocks noChangeAspect="1"/>
          </p:cNvPicPr>
          <p:nvPr/>
        </p:nvPicPr>
        <p:blipFill rotWithShape="1">
          <a:blip r:embed="rId3"/>
          <a:srcRect b="74258"/>
          <a:stretch/>
        </p:blipFill>
        <p:spPr>
          <a:xfrm>
            <a:off x="1619572" y="2414912"/>
            <a:ext cx="6170343" cy="917225"/>
          </a:xfrm>
          <a:prstGeom prst="rect">
            <a:avLst/>
          </a:prstGeom>
        </p:spPr>
      </p:pic>
      <p:pic>
        <p:nvPicPr>
          <p:cNvPr id="6" name="Picture 5"/>
          <p:cNvPicPr>
            <a:picLocks noChangeAspect="1"/>
          </p:cNvPicPr>
          <p:nvPr/>
        </p:nvPicPr>
        <p:blipFill rotWithShape="1">
          <a:blip r:embed="rId3"/>
          <a:srcRect t="75617"/>
          <a:stretch/>
        </p:blipFill>
        <p:spPr>
          <a:xfrm>
            <a:off x="1609239" y="3448371"/>
            <a:ext cx="6170343" cy="868793"/>
          </a:xfrm>
          <a:prstGeom prst="rect">
            <a:avLst/>
          </a:prstGeom>
        </p:spPr>
      </p:pic>
    </p:spTree>
    <p:extLst>
      <p:ext uri="{BB962C8B-B14F-4D97-AF65-F5344CB8AC3E}">
        <p14:creationId xmlns:p14="http://schemas.microsoft.com/office/powerpoint/2010/main" val="195679466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sz="1600" dirty="0"/>
              <a:t>Configure Switch Ports</a:t>
            </a:r>
            <a:br>
              <a:rPr lang="en-US" sz="1600" dirty="0"/>
            </a:br>
            <a:r>
              <a:rPr lang="en-CA" altLang="en-US" dirty="0"/>
              <a:t>Network Access Layer Issues (Cont.)</a:t>
            </a:r>
          </a:p>
        </p:txBody>
      </p:sp>
      <p:pic>
        <p:nvPicPr>
          <p:cNvPr id="4" name="Picture 3"/>
          <p:cNvPicPr>
            <a:picLocks noChangeAspect="1"/>
          </p:cNvPicPr>
          <p:nvPr/>
        </p:nvPicPr>
        <p:blipFill>
          <a:blip r:embed="rId3"/>
          <a:stretch>
            <a:fillRect/>
          </a:stretch>
        </p:blipFill>
        <p:spPr>
          <a:xfrm>
            <a:off x="812693" y="856911"/>
            <a:ext cx="5099911" cy="2061531"/>
          </a:xfrm>
          <a:prstGeom prst="rect">
            <a:avLst/>
          </a:prstGeom>
        </p:spPr>
      </p:pic>
      <p:pic>
        <p:nvPicPr>
          <p:cNvPr id="3" name="Picture 2"/>
          <p:cNvPicPr>
            <a:picLocks noChangeAspect="1"/>
          </p:cNvPicPr>
          <p:nvPr/>
        </p:nvPicPr>
        <p:blipFill>
          <a:blip r:embed="rId4"/>
          <a:stretch>
            <a:fillRect/>
          </a:stretch>
        </p:blipFill>
        <p:spPr>
          <a:xfrm>
            <a:off x="1069382" y="2984862"/>
            <a:ext cx="4757253" cy="2085666"/>
          </a:xfrm>
          <a:prstGeom prst="rect">
            <a:avLst/>
          </a:prstGeom>
        </p:spPr>
      </p:pic>
    </p:spTree>
    <p:extLst>
      <p:ext uri="{BB962C8B-B14F-4D97-AF65-F5344CB8AC3E}">
        <p14:creationId xmlns:p14="http://schemas.microsoft.com/office/powerpoint/2010/main" val="73938169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sz="1600" dirty="0"/>
              <a:t>Configure Switch Ports</a:t>
            </a:r>
            <a:br>
              <a:rPr lang="en-US" sz="1600" dirty="0"/>
            </a:br>
            <a:r>
              <a:rPr lang="en-CA" altLang="en-US" dirty="0"/>
              <a:t>Troubleshooting Network Access Layer Issues</a:t>
            </a:r>
          </a:p>
        </p:txBody>
      </p:sp>
      <p:pic>
        <p:nvPicPr>
          <p:cNvPr id="3" name="Picture 2"/>
          <p:cNvPicPr>
            <a:picLocks noChangeAspect="1"/>
          </p:cNvPicPr>
          <p:nvPr/>
        </p:nvPicPr>
        <p:blipFill>
          <a:blip r:embed="rId3"/>
          <a:stretch>
            <a:fillRect/>
          </a:stretch>
        </p:blipFill>
        <p:spPr>
          <a:xfrm>
            <a:off x="1356101" y="789921"/>
            <a:ext cx="5481830" cy="3942874"/>
          </a:xfrm>
          <a:prstGeom prst="rect">
            <a:avLst/>
          </a:prstGeom>
        </p:spPr>
      </p:pic>
    </p:spTree>
    <p:extLst>
      <p:ext uri="{BB962C8B-B14F-4D97-AF65-F5344CB8AC3E}">
        <p14:creationId xmlns:p14="http://schemas.microsoft.com/office/powerpoint/2010/main" val="276720952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4"/>
          <p:cNvSpPr>
            <a:spLocks noGrp="1" noChangeArrowheads="1"/>
          </p:cNvSpPr>
          <p:nvPr>
            <p:ph idx="1"/>
          </p:nvPr>
        </p:nvSpPr>
        <p:spPr/>
        <p:txBody>
          <a:bodyPr/>
          <a:lstStyle/>
          <a:p>
            <a:r>
              <a:rPr lang="en-CA" sz="1600" dirty="0"/>
              <a:t>5.1 Basic Switch Configuration</a:t>
            </a:r>
          </a:p>
          <a:p>
            <a:pPr marL="469106" lvl="1" indent="-214313">
              <a:buFont typeface="Arial" panose="020B0604020202020204" pitchFamily="34" charset="0"/>
              <a:buChar char="•"/>
            </a:pPr>
            <a:r>
              <a:rPr lang="en-US" sz="1600" dirty="0"/>
              <a:t>Configure basic switch settings to meet network requirements.</a:t>
            </a:r>
          </a:p>
          <a:p>
            <a:pPr marL="542131" lvl="2" indent="-214313">
              <a:buFont typeface="Arial" panose="020B0604020202020204" pitchFamily="34" charset="0"/>
              <a:buChar char="•"/>
            </a:pPr>
            <a:r>
              <a:rPr lang="en-US" sz="1400" dirty="0"/>
              <a:t>Configure initial settings on a Cisco switch.</a:t>
            </a:r>
          </a:p>
          <a:p>
            <a:pPr marL="542131" lvl="2" indent="-214313">
              <a:buFont typeface="Arial" panose="020B0604020202020204" pitchFamily="34" charset="0"/>
              <a:buChar char="•"/>
            </a:pPr>
            <a:r>
              <a:rPr lang="en-US" sz="1400" dirty="0"/>
              <a:t>Configure switch ports to meet network requirements.</a:t>
            </a:r>
          </a:p>
          <a:p>
            <a:pPr marL="286941" indent="-285750"/>
            <a:r>
              <a:rPr lang="en-CA" sz="1600" dirty="0"/>
              <a:t>5.2 Basic Device Configuration</a:t>
            </a:r>
          </a:p>
          <a:p>
            <a:pPr marL="469106" lvl="1" indent="-214313">
              <a:buFont typeface="Arial" panose="020B0604020202020204" pitchFamily="34" charset="0"/>
              <a:buChar char="•"/>
            </a:pPr>
            <a:r>
              <a:rPr lang="en-US" sz="1600" dirty="0"/>
              <a:t>Configure a switch using security best practices in a small to medium-sized business network.</a:t>
            </a:r>
          </a:p>
          <a:p>
            <a:pPr marL="542131" lvl="2" indent="-214313">
              <a:buFont typeface="Arial" panose="020B0604020202020204" pitchFamily="34" charset="0"/>
              <a:buChar char="•"/>
            </a:pPr>
            <a:r>
              <a:rPr lang="en-US" sz="1400" dirty="0"/>
              <a:t>Configure the management virtual interface on a switch.</a:t>
            </a:r>
          </a:p>
          <a:p>
            <a:pPr marL="542131" lvl="2" indent="-214313">
              <a:buFont typeface="Arial" panose="020B0604020202020204" pitchFamily="34" charset="0"/>
              <a:buChar char="•"/>
            </a:pPr>
            <a:r>
              <a:rPr lang="en-US" sz="1400" dirty="0"/>
              <a:t>Configure the port security feature to restrict network access.</a:t>
            </a:r>
          </a:p>
          <a:p>
            <a:pPr marL="327818" lvl="2" indent="0">
              <a:buNone/>
            </a:pPr>
            <a:endParaRPr lang="en-US" sz="1400" dirty="0"/>
          </a:p>
        </p:txBody>
      </p:sp>
      <p:sp>
        <p:nvSpPr>
          <p:cNvPr id="4098" name="Rectangle 33"/>
          <p:cNvSpPr>
            <a:spLocks noGrp="1" noChangeArrowheads="1"/>
          </p:cNvSpPr>
          <p:nvPr>
            <p:ph type="title"/>
          </p:nvPr>
        </p:nvSpPr>
        <p:spPr/>
        <p:txBody>
          <a:bodyPr/>
          <a:lstStyle/>
          <a:p>
            <a:pPr eaLnBrk="1" hangingPunct="1"/>
            <a:r>
              <a:rPr lang="en-US" dirty="0"/>
              <a:t>Chapter 5 - Sections &amp; Objectives</a:t>
            </a:r>
          </a:p>
        </p:txBody>
      </p:sp>
    </p:spTree>
    <p:extLst>
      <p:ext uri="{BB962C8B-B14F-4D97-AF65-F5344CB8AC3E}">
        <p14:creationId xmlns:p14="http://schemas.microsoft.com/office/powerpoint/2010/main" val="1758868671"/>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7598042" cy="1802391"/>
          </a:xfrm>
        </p:spPr>
        <p:txBody>
          <a:bodyPr/>
          <a:lstStyle/>
          <a:p>
            <a:r>
              <a:rPr lang="en-US" sz="4000" dirty="0"/>
              <a:t>5.2 Switch Security</a:t>
            </a:r>
          </a:p>
        </p:txBody>
      </p:sp>
    </p:spTree>
    <p:extLst>
      <p:ext uri="{BB962C8B-B14F-4D97-AF65-F5344CB8AC3E}">
        <p14:creationId xmlns:p14="http://schemas.microsoft.com/office/powerpoint/2010/main" val="355190541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a:xfrm>
            <a:off x="144065" y="798944"/>
            <a:ext cx="8186274" cy="4155319"/>
          </a:xfrm>
        </p:spPr>
        <p:txBody>
          <a:bodyPr/>
          <a:lstStyle/>
          <a:p>
            <a:r>
              <a:rPr lang="en-US" altLang="en-US" dirty="0">
                <a:solidFill>
                  <a:srgbClr val="000000"/>
                </a:solidFill>
              </a:rPr>
              <a:t>Secure Shell (SSH) </a:t>
            </a:r>
          </a:p>
          <a:p>
            <a:pPr lvl="1"/>
            <a:r>
              <a:rPr lang="en-US" altLang="en-US" dirty="0">
                <a:solidFill>
                  <a:srgbClr val="000000"/>
                </a:solidFill>
              </a:rPr>
              <a:t>An alternative protocol to Telnet. Telnet uses unsecure plaintext of the username and password as well as the data transmitted.</a:t>
            </a:r>
          </a:p>
          <a:p>
            <a:pPr lvl="1"/>
            <a:r>
              <a:rPr lang="en-US" altLang="en-US" dirty="0">
                <a:solidFill>
                  <a:srgbClr val="000000"/>
                </a:solidFill>
              </a:rPr>
              <a:t>SSH is more secure because it provides an encrypted management connection.</a:t>
            </a:r>
          </a:p>
        </p:txBody>
      </p:sp>
      <p:sp>
        <p:nvSpPr>
          <p:cNvPr id="54275" name="Rectangle 2"/>
          <p:cNvSpPr>
            <a:spLocks noGrp="1" noChangeArrowheads="1"/>
          </p:cNvSpPr>
          <p:nvPr>
            <p:ph type="title"/>
          </p:nvPr>
        </p:nvSpPr>
        <p:spPr/>
        <p:txBody>
          <a:bodyPr/>
          <a:lstStyle/>
          <a:p>
            <a:r>
              <a:rPr lang="en-US" altLang="en-US" sz="1600" dirty="0"/>
              <a:t>Secure Remote Access</a:t>
            </a:r>
            <a:br>
              <a:rPr lang="en-US" altLang="en-US" dirty="0"/>
            </a:br>
            <a:r>
              <a:rPr lang="en-US" altLang="en-US" dirty="0"/>
              <a:t>SSH Operation</a:t>
            </a:r>
          </a:p>
        </p:txBody>
      </p:sp>
      <p:pic>
        <p:nvPicPr>
          <p:cNvPr id="8" name="Picture 7"/>
          <p:cNvPicPr>
            <a:picLocks noChangeAspect="1"/>
          </p:cNvPicPr>
          <p:nvPr/>
        </p:nvPicPr>
        <p:blipFill>
          <a:blip r:embed="rId3"/>
          <a:stretch>
            <a:fillRect/>
          </a:stretch>
        </p:blipFill>
        <p:spPr>
          <a:xfrm>
            <a:off x="5168684" y="2318751"/>
            <a:ext cx="3518115" cy="2414123"/>
          </a:xfrm>
          <a:prstGeom prst="rect">
            <a:avLst/>
          </a:prstGeom>
        </p:spPr>
      </p:pic>
      <p:sp>
        <p:nvSpPr>
          <p:cNvPr id="12" name="TextBox 11"/>
          <p:cNvSpPr txBox="1"/>
          <p:nvPr/>
        </p:nvSpPr>
        <p:spPr>
          <a:xfrm>
            <a:off x="1158378" y="2005823"/>
            <a:ext cx="2223750" cy="276999"/>
          </a:xfrm>
          <a:prstGeom prst="rect">
            <a:avLst/>
          </a:prstGeom>
          <a:noFill/>
        </p:spPr>
        <p:txBody>
          <a:bodyPr wrap="none" rtlCol="0">
            <a:spAutoFit/>
          </a:bodyPr>
          <a:lstStyle/>
          <a:p>
            <a:r>
              <a:rPr lang="en-US" sz="1200" b="1" dirty="0">
                <a:solidFill>
                  <a:schemeClr val="accent1"/>
                </a:solidFill>
              </a:rPr>
              <a:t>Wireshark Capture of Telnet</a:t>
            </a:r>
          </a:p>
        </p:txBody>
      </p:sp>
      <p:sp>
        <p:nvSpPr>
          <p:cNvPr id="13" name="TextBox 12"/>
          <p:cNvSpPr txBox="1"/>
          <p:nvPr/>
        </p:nvSpPr>
        <p:spPr>
          <a:xfrm>
            <a:off x="5642554" y="2005823"/>
            <a:ext cx="2097305" cy="276999"/>
          </a:xfrm>
          <a:prstGeom prst="rect">
            <a:avLst/>
          </a:prstGeom>
          <a:noFill/>
        </p:spPr>
        <p:txBody>
          <a:bodyPr wrap="none" rtlCol="0">
            <a:spAutoFit/>
          </a:bodyPr>
          <a:lstStyle/>
          <a:p>
            <a:r>
              <a:rPr lang="en-US" sz="1200" b="1" dirty="0">
                <a:solidFill>
                  <a:schemeClr val="accent1"/>
                </a:solidFill>
              </a:rPr>
              <a:t>Wireshark Capture of SSH</a:t>
            </a:r>
          </a:p>
        </p:txBody>
      </p:sp>
      <p:pic>
        <p:nvPicPr>
          <p:cNvPr id="2" name="Picture 1"/>
          <p:cNvPicPr>
            <a:picLocks noChangeAspect="1"/>
          </p:cNvPicPr>
          <p:nvPr/>
        </p:nvPicPr>
        <p:blipFill>
          <a:blip r:embed="rId4"/>
          <a:stretch>
            <a:fillRect/>
          </a:stretch>
        </p:blipFill>
        <p:spPr>
          <a:xfrm>
            <a:off x="502619" y="2282822"/>
            <a:ext cx="4156327" cy="2241275"/>
          </a:xfrm>
          <a:prstGeom prst="rect">
            <a:avLst/>
          </a:prstGeom>
        </p:spPr>
      </p:pic>
    </p:spTree>
    <p:extLst>
      <p:ext uri="{BB962C8B-B14F-4D97-AF65-F5344CB8AC3E}">
        <p14:creationId xmlns:p14="http://schemas.microsoft.com/office/powerpoint/2010/main" val="1300077134"/>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a:xfrm>
            <a:off x="144065" y="798944"/>
            <a:ext cx="8186274" cy="4155319"/>
          </a:xfrm>
        </p:spPr>
        <p:txBody>
          <a:bodyPr/>
          <a:lstStyle/>
          <a:p>
            <a:r>
              <a:rPr lang="en-US" altLang="en-US" dirty="0"/>
              <a:t>A switch must have an IOS version (k9 at the end of the IOS file name) that includes cryptographic capabilities in order to configure and use SSH. </a:t>
            </a:r>
          </a:p>
          <a:p>
            <a:pPr lvl="1"/>
            <a:r>
              <a:rPr lang="en-US" altLang="en-US" dirty="0"/>
              <a:t>Use the </a:t>
            </a:r>
            <a:r>
              <a:rPr lang="en-US" altLang="en-US" b="1" dirty="0"/>
              <a:t>show version </a:t>
            </a:r>
            <a:r>
              <a:rPr lang="en-US" altLang="en-US" dirty="0"/>
              <a:t>command to see the IOS version.</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Secure Remote Access</a:t>
            </a:r>
            <a:br>
              <a:rPr lang="en-US" altLang="en-US" dirty="0"/>
            </a:br>
            <a:r>
              <a:rPr lang="en-US" altLang="en-US" dirty="0"/>
              <a:t>SSH Operation (Cont.)</a:t>
            </a:r>
          </a:p>
        </p:txBody>
      </p:sp>
      <p:pic>
        <p:nvPicPr>
          <p:cNvPr id="3" name="Picture 2"/>
          <p:cNvPicPr>
            <a:picLocks noChangeAspect="1"/>
          </p:cNvPicPr>
          <p:nvPr/>
        </p:nvPicPr>
        <p:blipFill rotWithShape="1">
          <a:blip r:embed="rId3"/>
          <a:srcRect l="1070"/>
          <a:stretch/>
        </p:blipFill>
        <p:spPr>
          <a:xfrm>
            <a:off x="1836548" y="1954500"/>
            <a:ext cx="4299649" cy="890729"/>
          </a:xfrm>
          <a:prstGeom prst="rect">
            <a:avLst/>
          </a:prstGeom>
        </p:spPr>
      </p:pic>
      <p:cxnSp>
        <p:nvCxnSpPr>
          <p:cNvPr id="5" name="Straight Arrow Connector 4"/>
          <p:cNvCxnSpPr/>
          <p:nvPr/>
        </p:nvCxnSpPr>
        <p:spPr>
          <a:xfrm flipH="1">
            <a:off x="5680129" y="1077133"/>
            <a:ext cx="92990" cy="1061633"/>
          </a:xfrm>
          <a:prstGeom prst="straightConnector1">
            <a:avLst/>
          </a:prstGeom>
          <a:ln w="285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589482"/>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pPr marL="342900" indent="-342900">
              <a:buFont typeface="+mj-lt"/>
              <a:buAutoNum type="arabicPeriod"/>
            </a:pPr>
            <a:r>
              <a:rPr lang="en-US" altLang="en-US" dirty="0"/>
              <a:t>Verify SSH support.</a:t>
            </a:r>
          </a:p>
          <a:p>
            <a:pPr marL="342900" indent="-342900">
              <a:buFont typeface="+mj-lt"/>
              <a:buAutoNum type="arabicPeriod"/>
            </a:pPr>
            <a:r>
              <a:rPr lang="en-US" altLang="en-US" dirty="0">
                <a:solidFill>
                  <a:srgbClr val="000000"/>
                </a:solidFill>
              </a:rPr>
              <a:t>Configure the IP domain name.</a:t>
            </a:r>
          </a:p>
          <a:p>
            <a:pPr marL="342900" indent="-342900">
              <a:buFont typeface="+mj-lt"/>
              <a:buAutoNum type="arabicPeriod"/>
            </a:pPr>
            <a:r>
              <a:rPr lang="en-US" altLang="en-US" dirty="0"/>
              <a:t>Generate RSA key pairs</a:t>
            </a:r>
            <a:r>
              <a:rPr lang="en-CA" altLang="en-US" dirty="0"/>
              <a:t>.</a:t>
            </a:r>
          </a:p>
          <a:p>
            <a:pPr marL="342900" indent="-342900">
              <a:buFont typeface="+mj-lt"/>
              <a:buAutoNum type="arabicPeriod"/>
            </a:pPr>
            <a:r>
              <a:rPr lang="en-CA" altLang="en-US" dirty="0"/>
              <a:t>Configure user authentication.</a:t>
            </a:r>
          </a:p>
          <a:p>
            <a:pPr marL="342900" indent="-342900">
              <a:buFont typeface="+mj-lt"/>
              <a:buAutoNum type="arabicPeriod"/>
            </a:pPr>
            <a:r>
              <a:rPr lang="en-CA" altLang="en-US" dirty="0"/>
              <a:t>Configure the </a:t>
            </a:r>
            <a:r>
              <a:rPr lang="en-CA" altLang="en-US" dirty="0" err="1"/>
              <a:t>vty</a:t>
            </a:r>
            <a:r>
              <a:rPr lang="en-CA" altLang="en-US" dirty="0"/>
              <a:t> lines.</a:t>
            </a:r>
          </a:p>
          <a:p>
            <a:pPr marL="342900" indent="-342900">
              <a:buFont typeface="+mj-lt"/>
              <a:buAutoNum type="arabicPeriod"/>
            </a:pPr>
            <a:r>
              <a:rPr lang="en-CA" altLang="en-US" dirty="0"/>
              <a:t>Enable SSH version 2.</a:t>
            </a:r>
            <a:endParaRPr lang="en-US" altLang="en-US" dirty="0"/>
          </a:p>
        </p:txBody>
      </p:sp>
      <p:sp>
        <p:nvSpPr>
          <p:cNvPr id="54275" name="Rectangle 2"/>
          <p:cNvSpPr>
            <a:spLocks noGrp="1" noChangeArrowheads="1"/>
          </p:cNvSpPr>
          <p:nvPr>
            <p:ph type="title"/>
          </p:nvPr>
        </p:nvSpPr>
        <p:spPr/>
        <p:txBody>
          <a:bodyPr/>
          <a:lstStyle/>
          <a:p>
            <a:r>
              <a:rPr lang="en-US" altLang="en-US" sz="1600" dirty="0"/>
              <a:t>Secure Remote Access</a:t>
            </a:r>
            <a:br>
              <a:rPr lang="en-US" altLang="en-US" dirty="0"/>
            </a:br>
            <a:r>
              <a:rPr lang="en-US" altLang="en-US" dirty="0"/>
              <a:t>Configuring SSH</a:t>
            </a:r>
          </a:p>
        </p:txBody>
      </p:sp>
      <p:pic>
        <p:nvPicPr>
          <p:cNvPr id="3" name="Picture 2"/>
          <p:cNvPicPr>
            <a:picLocks noChangeAspect="1"/>
          </p:cNvPicPr>
          <p:nvPr/>
        </p:nvPicPr>
        <p:blipFill>
          <a:blip r:embed="rId3"/>
          <a:stretch>
            <a:fillRect/>
          </a:stretch>
        </p:blipFill>
        <p:spPr>
          <a:xfrm>
            <a:off x="3251495" y="1556289"/>
            <a:ext cx="4314825" cy="3162300"/>
          </a:xfrm>
          <a:prstGeom prst="rect">
            <a:avLst/>
          </a:prstGeom>
        </p:spPr>
      </p:pic>
      <p:sp>
        <p:nvSpPr>
          <p:cNvPr id="4" name="Oval Callout 3"/>
          <p:cNvSpPr/>
          <p:nvPr/>
        </p:nvSpPr>
        <p:spPr>
          <a:xfrm>
            <a:off x="5230678" y="77493"/>
            <a:ext cx="3301139" cy="1022888"/>
          </a:xfrm>
          <a:prstGeom prst="wedgeEllipseCallout">
            <a:avLst>
              <a:gd name="adj1" fmla="val -19223"/>
              <a:gd name="adj2" fmla="val 118392"/>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Commonly forgotten command that is used in key generation</a:t>
            </a:r>
          </a:p>
        </p:txBody>
      </p:sp>
      <p:sp>
        <p:nvSpPr>
          <p:cNvPr id="9" name="Striped Right Arrow 8"/>
          <p:cNvSpPr/>
          <p:nvPr/>
        </p:nvSpPr>
        <p:spPr>
          <a:xfrm flipH="1">
            <a:off x="6803754" y="3246894"/>
            <a:ext cx="2146516" cy="604433"/>
          </a:xfrm>
          <a:prstGeom prst="strip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Default is to accept both Telnet and SSH (transport input all)</a:t>
            </a:r>
          </a:p>
        </p:txBody>
      </p:sp>
      <p:sp>
        <p:nvSpPr>
          <p:cNvPr id="5" name="Curved Right Arrow 4"/>
          <p:cNvSpPr/>
          <p:nvPr/>
        </p:nvSpPr>
        <p:spPr>
          <a:xfrm flipV="1">
            <a:off x="2882685" y="3107410"/>
            <a:ext cx="356461" cy="643180"/>
          </a:xfrm>
          <a:prstGeom prst="curv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TextBox 5"/>
          <p:cNvSpPr txBox="1"/>
          <p:nvPr/>
        </p:nvSpPr>
        <p:spPr>
          <a:xfrm>
            <a:off x="147234" y="3487119"/>
            <a:ext cx="2650210" cy="954107"/>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1400" dirty="0">
                <a:solidFill>
                  <a:srgbClr val="000000"/>
                </a:solidFill>
              </a:rPr>
              <a:t>The </a:t>
            </a:r>
            <a:r>
              <a:rPr lang="en-US" sz="1400" dirty="0">
                <a:solidFill>
                  <a:srgbClr val="000000"/>
                </a:solidFill>
                <a:latin typeface="Courier New" panose="02070309020205020404" pitchFamily="49" charset="0"/>
                <a:cs typeface="Courier New" panose="02070309020205020404" pitchFamily="49" charset="0"/>
              </a:rPr>
              <a:t>login local </a:t>
            </a:r>
            <a:r>
              <a:rPr lang="en-US" sz="1400" dirty="0">
                <a:solidFill>
                  <a:srgbClr val="000000"/>
                </a:solidFill>
              </a:rPr>
              <a:t>command forces the use of the local database for username/</a:t>
            </a:r>
            <a:br>
              <a:rPr lang="en-US" sz="1400" dirty="0">
                <a:solidFill>
                  <a:srgbClr val="000000"/>
                </a:solidFill>
              </a:rPr>
            </a:br>
            <a:r>
              <a:rPr lang="en-US" sz="1400" dirty="0">
                <a:solidFill>
                  <a:srgbClr val="000000"/>
                </a:solidFill>
              </a:rPr>
              <a:t>password.</a:t>
            </a:r>
          </a:p>
        </p:txBody>
      </p:sp>
    </p:spTree>
    <p:extLst>
      <p:ext uri="{BB962C8B-B14F-4D97-AF65-F5344CB8AC3E}">
        <p14:creationId xmlns:p14="http://schemas.microsoft.com/office/powerpoint/2010/main" val="180593135"/>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t>On the PC, connect to the switch using SSH.</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Secure Remote Access</a:t>
            </a:r>
            <a:br>
              <a:rPr lang="en-US" altLang="en-US" dirty="0"/>
            </a:br>
            <a:r>
              <a:rPr lang="en-US" altLang="en-US" dirty="0"/>
              <a:t>Verifying SSH</a:t>
            </a:r>
          </a:p>
        </p:txBody>
      </p:sp>
      <p:pic>
        <p:nvPicPr>
          <p:cNvPr id="3" name="Picture 2"/>
          <p:cNvPicPr>
            <a:picLocks noChangeAspect="1"/>
          </p:cNvPicPr>
          <p:nvPr/>
        </p:nvPicPr>
        <p:blipFill>
          <a:blip r:embed="rId3"/>
          <a:stretch>
            <a:fillRect/>
          </a:stretch>
        </p:blipFill>
        <p:spPr>
          <a:xfrm>
            <a:off x="178230" y="1208805"/>
            <a:ext cx="3054230" cy="3206271"/>
          </a:xfrm>
          <a:prstGeom prst="rect">
            <a:avLst/>
          </a:prstGeom>
        </p:spPr>
      </p:pic>
      <p:pic>
        <p:nvPicPr>
          <p:cNvPr id="4" name="Picture 3"/>
          <p:cNvPicPr>
            <a:picLocks noChangeAspect="1"/>
          </p:cNvPicPr>
          <p:nvPr/>
        </p:nvPicPr>
        <p:blipFill>
          <a:blip r:embed="rId4"/>
          <a:stretch>
            <a:fillRect/>
          </a:stretch>
        </p:blipFill>
        <p:spPr>
          <a:xfrm>
            <a:off x="1332284" y="3773836"/>
            <a:ext cx="1670674" cy="1191028"/>
          </a:xfrm>
          <a:prstGeom prst="rect">
            <a:avLst/>
          </a:prstGeom>
        </p:spPr>
      </p:pic>
      <p:pic>
        <p:nvPicPr>
          <p:cNvPr id="5" name="Picture 4"/>
          <p:cNvPicPr>
            <a:picLocks noChangeAspect="1"/>
          </p:cNvPicPr>
          <p:nvPr/>
        </p:nvPicPr>
        <p:blipFill>
          <a:blip r:embed="rId5"/>
          <a:stretch>
            <a:fillRect/>
          </a:stretch>
        </p:blipFill>
        <p:spPr>
          <a:xfrm>
            <a:off x="4362776" y="1209974"/>
            <a:ext cx="4285281" cy="2871890"/>
          </a:xfrm>
          <a:prstGeom prst="rect">
            <a:avLst/>
          </a:prstGeom>
        </p:spPr>
      </p:pic>
      <p:sp>
        <p:nvSpPr>
          <p:cNvPr id="6" name="Oval 5"/>
          <p:cNvSpPr/>
          <p:nvPr/>
        </p:nvSpPr>
        <p:spPr>
          <a:xfrm>
            <a:off x="2123268" y="2774194"/>
            <a:ext cx="325464" cy="216976"/>
          </a:xfrm>
          <a:prstGeom prst="ellipse">
            <a:avLst/>
          </a:prstGeom>
          <a:noFill/>
          <a:ln>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1283776" y="2562383"/>
            <a:ext cx="638013" cy="219559"/>
          </a:xfrm>
          <a:prstGeom prst="ellipse">
            <a:avLst/>
          </a:prstGeom>
          <a:noFill/>
          <a:ln>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triped Right Arrow 11"/>
          <p:cNvSpPr/>
          <p:nvPr/>
        </p:nvSpPr>
        <p:spPr>
          <a:xfrm rot="20820809" flipH="1">
            <a:off x="1924296" y="2068877"/>
            <a:ext cx="1777313" cy="532545"/>
          </a:xfrm>
          <a:prstGeom prst="strip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Switch IP address</a:t>
            </a:r>
          </a:p>
        </p:txBody>
      </p:sp>
      <p:sp>
        <p:nvSpPr>
          <p:cNvPr id="13" name="Rectangle 34"/>
          <p:cNvSpPr txBox="1">
            <a:spLocks noChangeArrowheads="1"/>
          </p:cNvSpPr>
          <p:nvPr/>
        </p:nvSpPr>
        <p:spPr bwMode="auto">
          <a:xfrm>
            <a:off x="4680491" y="4151504"/>
            <a:ext cx="3828082" cy="497985"/>
          </a:xfrm>
          <a:prstGeom prst="rect">
            <a:avLst/>
          </a:prstGeom>
          <a:ln/>
          <a:extLst>
            <a:ext uri="{FAA26D3D-D897-4be2-8F04-BA451C77F1D7}">
              <ma14:placeholderFlag xmlns="" xmlns:ma14="http://schemas.microsoft.com/office/mac/drawingml/2011/main" val="1"/>
            </a:ext>
          </a:extLst>
        </p:spPr>
        <p:style>
          <a:lnRef idx="0">
            <a:schemeClr val="accent5"/>
          </a:lnRef>
          <a:fillRef idx="3">
            <a:schemeClr val="accent5"/>
          </a:fillRef>
          <a:effectRef idx="3">
            <a:schemeClr val="accent5"/>
          </a:effectRef>
          <a:fontRef idx="minor">
            <a:schemeClr val="lt1"/>
          </a:fontRef>
        </p:style>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algn="ctr" eaLnBrk="1" hangingPunct="1">
              <a:spcBef>
                <a:spcPct val="30000"/>
              </a:spcBef>
              <a:buNone/>
            </a:pPr>
            <a:r>
              <a:rPr lang="en-US" sz="1200" kern="0" dirty="0">
                <a:solidFill>
                  <a:srgbClr val="000000"/>
                </a:solidFill>
              </a:rPr>
              <a:t>The PC is using SSH to communicate and issue commands on the switch.</a:t>
            </a:r>
            <a:endParaRPr lang="en-US" sz="1500" kern="0" dirty="0">
              <a:solidFill>
                <a:srgbClr val="000000"/>
              </a:solidFill>
            </a:endParaRPr>
          </a:p>
          <a:p>
            <a:pPr marL="89297"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p:txBody>
      </p:sp>
    </p:spTree>
    <p:extLst>
      <p:ext uri="{BB962C8B-B14F-4D97-AF65-F5344CB8AC3E}">
        <p14:creationId xmlns:p14="http://schemas.microsoft.com/office/powerpoint/2010/main" val="2277070249"/>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Secure Unused Ports</a:t>
            </a:r>
          </a:p>
        </p:txBody>
      </p:sp>
      <p:sp>
        <p:nvSpPr>
          <p:cNvPr id="2" name="Right Arrow 1"/>
          <p:cNvSpPr/>
          <p:nvPr/>
        </p:nvSpPr>
        <p:spPr>
          <a:xfrm>
            <a:off x="271220" y="2123722"/>
            <a:ext cx="3080767" cy="1806554"/>
          </a:xfrm>
          <a:prstGeom prst="rightArrow">
            <a:avLst>
              <a:gd name="adj1" fmla="val 50000"/>
              <a:gd name="adj2" fmla="val 49665"/>
            </a:avLst>
          </a:prstGeom>
          <a:solidFill>
            <a:schemeClr val="accent5">
              <a:lumMod val="50000"/>
            </a:schemeClr>
          </a:solidFill>
          <a:ln/>
        </p:spPr>
        <p:style>
          <a:lnRef idx="0">
            <a:schemeClr val="accent6"/>
          </a:lnRef>
          <a:fillRef idx="3">
            <a:schemeClr val="accent6"/>
          </a:fillRef>
          <a:effectRef idx="3">
            <a:schemeClr val="accent6"/>
          </a:effectRef>
          <a:fontRef idx="minor">
            <a:schemeClr val="lt1"/>
          </a:fontRef>
        </p:style>
        <p:txBody>
          <a:bodyPr rtlCol="0" anchor="ctr"/>
          <a:lstStyle/>
          <a:p>
            <a:r>
              <a:rPr lang="en-US" sz="1200" dirty="0">
                <a:solidFill>
                  <a:schemeClr val="bg1"/>
                </a:solidFill>
              </a:rPr>
              <a:t>The </a:t>
            </a:r>
            <a:r>
              <a:rPr lang="en-US" sz="1200" b="1" dirty="0">
                <a:solidFill>
                  <a:schemeClr val="bg1"/>
                </a:solidFill>
                <a:latin typeface="Courier New" panose="02070309020205020404" pitchFamily="49" charset="0"/>
                <a:cs typeface="Courier New" panose="02070309020205020404" pitchFamily="49" charset="0"/>
              </a:rPr>
              <a:t>interface range </a:t>
            </a:r>
            <a:r>
              <a:rPr lang="en-US" sz="1200" dirty="0">
                <a:solidFill>
                  <a:schemeClr val="bg1"/>
                </a:solidFill>
              </a:rPr>
              <a:t>command can be used to apply a configuration to several switch ports at one time.</a:t>
            </a:r>
          </a:p>
        </p:txBody>
      </p:sp>
      <p:pic>
        <p:nvPicPr>
          <p:cNvPr id="4" name="Picture 3"/>
          <p:cNvPicPr>
            <a:picLocks noChangeAspect="1"/>
          </p:cNvPicPr>
          <p:nvPr/>
        </p:nvPicPr>
        <p:blipFill>
          <a:blip r:embed="rId3"/>
          <a:stretch>
            <a:fillRect/>
          </a:stretch>
        </p:blipFill>
        <p:spPr>
          <a:xfrm>
            <a:off x="3518114" y="794738"/>
            <a:ext cx="5165003" cy="3690083"/>
          </a:xfrm>
          <a:prstGeom prst="rect">
            <a:avLst/>
          </a:prstGeom>
        </p:spPr>
      </p:pic>
    </p:spTree>
    <p:extLst>
      <p:ext uri="{BB962C8B-B14F-4D97-AF65-F5344CB8AC3E}">
        <p14:creationId xmlns:p14="http://schemas.microsoft.com/office/powerpoint/2010/main" val="2018229869"/>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solidFill>
                  <a:srgbClr val="000000"/>
                </a:solidFill>
              </a:rPr>
              <a:t>Port security limits the number of valid MAC addresses allowed to transmit data through a switch port.</a:t>
            </a:r>
          </a:p>
          <a:p>
            <a:pPr lvl="1"/>
            <a:r>
              <a:rPr lang="en-US" altLang="en-US" dirty="0"/>
              <a:t>If a port has port security enabled and an unknown MAC address sends data, the switch presents a security violation.</a:t>
            </a:r>
          </a:p>
          <a:p>
            <a:pPr lvl="1"/>
            <a:r>
              <a:rPr lang="en-US" altLang="en-US" dirty="0"/>
              <a:t>Default number of secure MAC addresses allowed is 1.</a:t>
            </a:r>
          </a:p>
          <a:p>
            <a:r>
              <a:rPr lang="en-US" altLang="en-US" dirty="0">
                <a:solidFill>
                  <a:srgbClr val="000000"/>
                </a:solidFill>
              </a:rPr>
              <a:t>Methods use to configure MAC addresses within port security:</a:t>
            </a:r>
          </a:p>
          <a:p>
            <a:pPr lvl="1"/>
            <a:r>
              <a:rPr lang="en-US" altLang="en-US" dirty="0"/>
              <a:t>Static secure MAC addresses – manually configure</a:t>
            </a:r>
          </a:p>
          <a:p>
            <a:pPr marL="142875" lvl="1" indent="0">
              <a:buNone/>
            </a:pPr>
            <a:r>
              <a:rPr lang="en-US" altLang="en-US" dirty="0">
                <a:latin typeface="Courier New" panose="02070309020205020404" pitchFamily="49" charset="0"/>
                <a:cs typeface="Courier New" panose="02070309020205020404" pitchFamily="49" charset="0"/>
              </a:rPr>
              <a:t>     </a:t>
            </a:r>
            <a:r>
              <a:rPr lang="en-US" altLang="en-US" b="1" dirty="0" err="1">
                <a:latin typeface="+mj-lt"/>
                <a:cs typeface="Courier New" panose="02070309020205020404" pitchFamily="49" charset="0"/>
              </a:rPr>
              <a:t>s</a:t>
            </a:r>
            <a:r>
              <a:rPr lang="en-US" altLang="en-US" b="1" dirty="0" err="1">
                <a:solidFill>
                  <a:srgbClr val="000000"/>
                </a:solidFill>
                <a:latin typeface="+mj-lt"/>
                <a:cs typeface="Courier New" panose="02070309020205020404" pitchFamily="49" charset="0"/>
              </a:rPr>
              <a:t>witchport</a:t>
            </a:r>
            <a:r>
              <a:rPr lang="en-US" altLang="en-US" b="1" dirty="0">
                <a:solidFill>
                  <a:srgbClr val="000000"/>
                </a:solidFill>
                <a:latin typeface="+mj-lt"/>
                <a:cs typeface="Courier New" panose="02070309020205020404" pitchFamily="49" charset="0"/>
              </a:rPr>
              <a:t> port-security mac-address </a:t>
            </a:r>
            <a:r>
              <a:rPr lang="en-US" altLang="en-US" b="1" i="1" dirty="0" err="1">
                <a:solidFill>
                  <a:srgbClr val="000000"/>
                </a:solidFill>
                <a:latin typeface="+mj-lt"/>
                <a:cs typeface="Courier New" panose="02070309020205020404" pitchFamily="49" charset="0"/>
              </a:rPr>
              <a:t>mac-address</a:t>
            </a:r>
            <a:r>
              <a:rPr lang="en-US" altLang="en-US" i="1" dirty="0">
                <a:solidFill>
                  <a:srgbClr val="000000"/>
                </a:solidFill>
                <a:latin typeface="Courier New" panose="02070309020205020404" pitchFamily="49" charset="0"/>
                <a:cs typeface="Courier New" panose="02070309020205020404" pitchFamily="49" charset="0"/>
              </a:rPr>
              <a:t> </a:t>
            </a:r>
            <a:endParaRPr lang="en-US" altLang="en-US" dirty="0">
              <a:latin typeface="Courier New" panose="02070309020205020404" pitchFamily="49" charset="0"/>
              <a:cs typeface="Courier New" panose="02070309020205020404" pitchFamily="49" charset="0"/>
            </a:endParaRPr>
          </a:p>
          <a:p>
            <a:pPr lvl="1"/>
            <a:r>
              <a:rPr lang="en-US" altLang="en-US" dirty="0">
                <a:solidFill>
                  <a:srgbClr val="000000"/>
                </a:solidFill>
              </a:rPr>
              <a:t>Dynamic secure MAC addresses – dynamically learned and removed if the switch restarts</a:t>
            </a:r>
          </a:p>
          <a:p>
            <a:pPr lvl="1"/>
            <a:r>
              <a:rPr lang="en-US" altLang="en-US" dirty="0"/>
              <a:t>Sticky secure MAC addresses – dynamically learned and added to the running configuration (which can later be saved to the startup-</a:t>
            </a:r>
            <a:r>
              <a:rPr lang="en-US" altLang="en-US" dirty="0" err="1"/>
              <a:t>config</a:t>
            </a:r>
            <a:r>
              <a:rPr lang="en-US" altLang="en-US" dirty="0"/>
              <a:t> to permanently retain the MAC addresses)</a:t>
            </a:r>
          </a:p>
          <a:p>
            <a:pPr marL="142875" lvl="1" indent="0">
              <a:buNone/>
            </a:pPr>
            <a:r>
              <a:rPr lang="en-US" altLang="en-US" dirty="0">
                <a:latin typeface="Courier New" panose="02070309020205020404" pitchFamily="49" charset="0"/>
                <a:cs typeface="Courier New" panose="02070309020205020404" pitchFamily="49" charset="0"/>
              </a:rPr>
              <a:t>     </a:t>
            </a:r>
            <a:r>
              <a:rPr lang="en-US" altLang="en-US" b="1" dirty="0" err="1">
                <a:cs typeface="Courier New" panose="02070309020205020404" pitchFamily="49" charset="0"/>
              </a:rPr>
              <a:t>switchport</a:t>
            </a:r>
            <a:r>
              <a:rPr lang="en-US" altLang="en-US" b="1" dirty="0">
                <a:cs typeface="Courier New" panose="02070309020205020404" pitchFamily="49" charset="0"/>
              </a:rPr>
              <a:t> port-security mac-address sticky </a:t>
            </a:r>
            <a:r>
              <a:rPr lang="en-US" altLang="en-US" b="1" i="1" dirty="0">
                <a:cs typeface="Courier New" panose="02070309020205020404" pitchFamily="49" charset="0"/>
              </a:rPr>
              <a:t>mac-address</a:t>
            </a:r>
          </a:p>
          <a:p>
            <a:pPr marL="142875" lvl="1" indent="0">
              <a:buNone/>
            </a:pPr>
            <a:r>
              <a:rPr lang="en-CA" altLang="en-US" b="1" dirty="0"/>
              <a:t>Note</a:t>
            </a:r>
            <a:r>
              <a:rPr lang="en-CA" altLang="en-US" dirty="0"/>
              <a:t>: Disabling sticky learning converts sticky MAC addresses to dynamic secure addresses and removes them from the running-</a:t>
            </a:r>
            <a:r>
              <a:rPr lang="en-CA" altLang="en-US" dirty="0" err="1"/>
              <a:t>config</a:t>
            </a:r>
            <a:r>
              <a:rPr lang="en-CA" altLang="en-US" dirty="0"/>
              <a:t>.</a:t>
            </a:r>
          </a:p>
          <a:p>
            <a:pPr marL="142875" lvl="1" indent="0">
              <a:buNone/>
            </a:pPr>
            <a:endParaRPr lang="en-US" altLang="en-US" dirty="0">
              <a:solidFill>
                <a:srgbClr val="000000"/>
              </a:solidFill>
              <a:latin typeface="Courier New" panose="02070309020205020404" pitchFamily="49" charset="0"/>
              <a:cs typeface="Courier New" panose="02070309020205020404" pitchFamily="49" charset="0"/>
            </a:endParaRPr>
          </a:p>
          <a:p>
            <a:pPr lvl="1"/>
            <a:endParaRPr lang="en-US" altLang="en-US" dirty="0">
              <a:solidFill>
                <a:srgbClr val="000000"/>
              </a:solidFill>
            </a:endParaRPr>
          </a:p>
          <a:p>
            <a:pPr marL="142875" lvl="1" indent="0">
              <a:buNone/>
            </a:pP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Operation</a:t>
            </a:r>
          </a:p>
        </p:txBody>
      </p:sp>
    </p:spTree>
    <p:extLst>
      <p:ext uri="{BB962C8B-B14F-4D97-AF65-F5344CB8AC3E}">
        <p14:creationId xmlns:p14="http://schemas.microsoft.com/office/powerpoint/2010/main" val="1146798937"/>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sz="1400" dirty="0"/>
              <a:t>Protect – data from unknown source MAC addresses are dropped; a security notification </a:t>
            </a:r>
            <a:r>
              <a:rPr lang="en-US" altLang="en-US" sz="1400" b="1" dirty="0">
                <a:solidFill>
                  <a:schemeClr val="accent4"/>
                </a:solidFill>
              </a:rPr>
              <a:t>IS NOT </a:t>
            </a:r>
            <a:r>
              <a:rPr lang="en-US" altLang="en-US" sz="1400" dirty="0"/>
              <a:t>presented by the switch</a:t>
            </a:r>
          </a:p>
          <a:p>
            <a:r>
              <a:rPr lang="en-US" altLang="en-US" sz="1400" dirty="0">
                <a:solidFill>
                  <a:srgbClr val="000000"/>
                </a:solidFill>
              </a:rPr>
              <a:t>Restrict - </a:t>
            </a:r>
            <a:r>
              <a:rPr lang="en-US" altLang="en-US" sz="1400" dirty="0"/>
              <a:t>data from unknown source MAC addresses are dropped; a security notification </a:t>
            </a:r>
            <a:r>
              <a:rPr lang="en-US" altLang="en-US" sz="1400" b="1" dirty="0">
                <a:solidFill>
                  <a:schemeClr val="accent4"/>
                </a:solidFill>
              </a:rPr>
              <a:t>IS</a:t>
            </a:r>
            <a:r>
              <a:rPr lang="en-US" altLang="en-US" sz="1400" dirty="0"/>
              <a:t> presented by the switch and the violation counter increments.</a:t>
            </a:r>
          </a:p>
          <a:p>
            <a:r>
              <a:rPr lang="en-US" altLang="en-US" sz="1400" dirty="0"/>
              <a:t>Shutdown – (default mode) interface becomes error-disabled and port LED turns off. The violation counter increments. Issues the shutdown and then the no shutdown command on the interface to bring it out of the error-disabled </a:t>
            </a:r>
            <a:r>
              <a:rPr lang="en-US" altLang="en-US" dirty="0"/>
              <a:t>state.</a:t>
            </a:r>
          </a:p>
          <a:p>
            <a:pPr lvl="1"/>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Violation Modes</a:t>
            </a:r>
          </a:p>
        </p:txBody>
      </p:sp>
      <p:pic>
        <p:nvPicPr>
          <p:cNvPr id="3" name="Picture 2"/>
          <p:cNvPicPr>
            <a:picLocks noChangeAspect="1"/>
          </p:cNvPicPr>
          <p:nvPr/>
        </p:nvPicPr>
        <p:blipFill rotWithShape="1">
          <a:blip r:embed="rId3"/>
          <a:srcRect l="406" t="23175"/>
          <a:stretch/>
        </p:blipFill>
        <p:spPr>
          <a:xfrm>
            <a:off x="1263302" y="2643902"/>
            <a:ext cx="6550939" cy="1194094"/>
          </a:xfrm>
          <a:prstGeom prst="rect">
            <a:avLst/>
          </a:prstGeom>
        </p:spPr>
      </p:pic>
      <p:pic>
        <p:nvPicPr>
          <p:cNvPr id="4" name="Picture 3"/>
          <p:cNvPicPr>
            <a:picLocks noChangeAspect="1"/>
          </p:cNvPicPr>
          <p:nvPr/>
        </p:nvPicPr>
        <p:blipFill>
          <a:blip r:embed="rId4"/>
          <a:stretch>
            <a:fillRect/>
          </a:stretch>
        </p:blipFill>
        <p:spPr>
          <a:xfrm>
            <a:off x="1488523" y="3925614"/>
            <a:ext cx="5242463" cy="875716"/>
          </a:xfrm>
          <a:prstGeom prst="rect">
            <a:avLst/>
          </a:prstGeom>
        </p:spPr>
      </p:pic>
    </p:spTree>
    <p:extLst>
      <p:ext uri="{BB962C8B-B14F-4D97-AF65-F5344CB8AC3E}">
        <p14:creationId xmlns:p14="http://schemas.microsoft.com/office/powerpoint/2010/main" val="486363054"/>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Configuring</a:t>
            </a:r>
          </a:p>
        </p:txBody>
      </p:sp>
      <p:pic>
        <p:nvPicPr>
          <p:cNvPr id="3" name="Picture 2"/>
          <p:cNvPicPr>
            <a:picLocks noChangeAspect="1"/>
          </p:cNvPicPr>
          <p:nvPr/>
        </p:nvPicPr>
        <p:blipFill rotWithShape="1">
          <a:blip r:embed="rId3"/>
          <a:srcRect t="2483"/>
          <a:stretch/>
        </p:blipFill>
        <p:spPr>
          <a:xfrm>
            <a:off x="674176" y="1183012"/>
            <a:ext cx="7761018" cy="1482454"/>
          </a:xfrm>
          <a:prstGeom prst="rect">
            <a:avLst/>
          </a:prstGeom>
        </p:spPr>
      </p:pic>
    </p:spTree>
    <p:extLst>
      <p:ext uri="{BB962C8B-B14F-4D97-AF65-F5344CB8AC3E}">
        <p14:creationId xmlns:p14="http://schemas.microsoft.com/office/powerpoint/2010/main" val="4102167424"/>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solidFill>
                  <a:srgbClr val="000000"/>
                </a:solidFill>
              </a:rPr>
              <a:t>Before configuring port-security features, place the port in access mode and use the </a:t>
            </a:r>
            <a:r>
              <a:rPr lang="en-US" altLang="en-US" b="1" dirty="0" err="1"/>
              <a:t>switchport</a:t>
            </a:r>
            <a:r>
              <a:rPr lang="en-US" altLang="en-US" b="1" dirty="0"/>
              <a:t> port-security </a:t>
            </a:r>
            <a:r>
              <a:rPr lang="en-US" altLang="en-US" dirty="0"/>
              <a:t>interface configuration command to enable port security on an interface.</a:t>
            </a: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Configuring (Cont.)</a:t>
            </a:r>
          </a:p>
        </p:txBody>
      </p:sp>
      <p:pic>
        <p:nvPicPr>
          <p:cNvPr id="2" name="Picture 1"/>
          <p:cNvPicPr>
            <a:picLocks noChangeAspect="1"/>
          </p:cNvPicPr>
          <p:nvPr/>
        </p:nvPicPr>
        <p:blipFill>
          <a:blip r:embed="rId3"/>
          <a:stretch>
            <a:fillRect/>
          </a:stretch>
        </p:blipFill>
        <p:spPr>
          <a:xfrm>
            <a:off x="1611824" y="1566030"/>
            <a:ext cx="4481380" cy="3058277"/>
          </a:xfrm>
          <a:prstGeom prst="rect">
            <a:avLst/>
          </a:prstGeom>
        </p:spPr>
      </p:pic>
      <p:sp>
        <p:nvSpPr>
          <p:cNvPr id="7" name="Striped Right Arrow 6"/>
          <p:cNvSpPr/>
          <p:nvPr/>
        </p:nvSpPr>
        <p:spPr>
          <a:xfrm rot="19834916" flipH="1">
            <a:off x="5594088" y="3158076"/>
            <a:ext cx="2882128" cy="792235"/>
          </a:xfrm>
          <a:prstGeom prst="strip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rPr>
              <a:t>Most common configuration error is to forget this command!</a:t>
            </a:r>
          </a:p>
        </p:txBody>
      </p:sp>
    </p:spTree>
    <p:extLst>
      <p:ext uri="{BB962C8B-B14F-4D97-AF65-F5344CB8AC3E}">
        <p14:creationId xmlns:p14="http://schemas.microsoft.com/office/powerpoint/2010/main" val="27776472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7598042" cy="1802391"/>
          </a:xfrm>
        </p:spPr>
        <p:txBody>
          <a:bodyPr/>
          <a:lstStyle/>
          <a:p>
            <a:r>
              <a:rPr lang="en-US" dirty="0"/>
              <a:t>5.1 Configure a Switch with Initial Settings</a:t>
            </a:r>
          </a:p>
        </p:txBody>
      </p:sp>
    </p:spTree>
    <p:extLst>
      <p:ext uri="{BB962C8B-B14F-4D97-AF65-F5344CB8AC3E}">
        <p14:creationId xmlns:p14="http://schemas.microsoft.com/office/powerpoint/2010/main" val="673099643"/>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Configuring (Cont.)</a:t>
            </a:r>
          </a:p>
        </p:txBody>
      </p:sp>
      <p:pic>
        <p:nvPicPr>
          <p:cNvPr id="4" name="Picture 3"/>
          <p:cNvPicPr>
            <a:picLocks noChangeAspect="1"/>
          </p:cNvPicPr>
          <p:nvPr/>
        </p:nvPicPr>
        <p:blipFill>
          <a:blip r:embed="rId3"/>
          <a:stretch>
            <a:fillRect/>
          </a:stretch>
        </p:blipFill>
        <p:spPr>
          <a:xfrm>
            <a:off x="984143" y="862990"/>
            <a:ext cx="5869386" cy="3931797"/>
          </a:xfrm>
          <a:prstGeom prst="rect">
            <a:avLst/>
          </a:prstGeom>
        </p:spPr>
      </p:pic>
      <p:sp>
        <p:nvSpPr>
          <p:cNvPr id="7" name="Striped Right Arrow 6"/>
          <p:cNvSpPr/>
          <p:nvPr/>
        </p:nvSpPr>
        <p:spPr>
          <a:xfrm rot="19834916" flipH="1">
            <a:off x="5361613" y="2809366"/>
            <a:ext cx="2882128" cy="792235"/>
          </a:xfrm>
          <a:prstGeom prst="strip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rPr>
              <a:t>Most common configuration error is to forget this command!</a:t>
            </a:r>
          </a:p>
        </p:txBody>
      </p:sp>
    </p:spTree>
    <p:extLst>
      <p:ext uri="{BB962C8B-B14F-4D97-AF65-F5344CB8AC3E}">
        <p14:creationId xmlns:p14="http://schemas.microsoft.com/office/powerpoint/2010/main" val="1684865395"/>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solidFill>
                  <a:srgbClr val="000000"/>
                </a:solidFill>
              </a:rPr>
              <a:t>Use the </a:t>
            </a:r>
            <a:r>
              <a:rPr lang="en-US" altLang="en-US" b="1" dirty="0">
                <a:solidFill>
                  <a:srgbClr val="000000"/>
                </a:solidFill>
                <a:cs typeface="Courier New" panose="02070309020205020404" pitchFamily="49" charset="0"/>
              </a:rPr>
              <a:t>show port-security interface</a:t>
            </a:r>
            <a:r>
              <a:rPr lang="en-US" altLang="en-US" b="1" dirty="0">
                <a:solidFill>
                  <a:srgbClr val="000000"/>
                </a:solidFill>
                <a:latin typeface="Courier New" panose="02070309020205020404" pitchFamily="49" charset="0"/>
                <a:cs typeface="Courier New" panose="02070309020205020404" pitchFamily="49" charset="0"/>
              </a:rPr>
              <a:t> </a:t>
            </a:r>
            <a:r>
              <a:rPr lang="en-US" altLang="en-US" dirty="0">
                <a:solidFill>
                  <a:srgbClr val="000000"/>
                </a:solidFill>
              </a:rPr>
              <a:t>command to verify the maximum number of MAC addresses allowed on a particular port and how many of those addresses were learned dynamically using sticky.</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Verifying</a:t>
            </a:r>
          </a:p>
        </p:txBody>
      </p:sp>
      <p:pic>
        <p:nvPicPr>
          <p:cNvPr id="3" name="Picture 2"/>
          <p:cNvPicPr>
            <a:picLocks noChangeAspect="1"/>
          </p:cNvPicPr>
          <p:nvPr/>
        </p:nvPicPr>
        <p:blipFill>
          <a:blip r:embed="rId3"/>
          <a:stretch>
            <a:fillRect/>
          </a:stretch>
        </p:blipFill>
        <p:spPr>
          <a:xfrm>
            <a:off x="728420" y="1957510"/>
            <a:ext cx="3680605" cy="2035325"/>
          </a:xfrm>
          <a:prstGeom prst="rect">
            <a:avLst/>
          </a:prstGeom>
        </p:spPr>
      </p:pic>
      <p:pic>
        <p:nvPicPr>
          <p:cNvPr id="4" name="Picture 3"/>
          <p:cNvPicPr>
            <a:picLocks noChangeAspect="1"/>
          </p:cNvPicPr>
          <p:nvPr/>
        </p:nvPicPr>
        <p:blipFill>
          <a:blip r:embed="rId4"/>
          <a:stretch>
            <a:fillRect/>
          </a:stretch>
        </p:blipFill>
        <p:spPr>
          <a:xfrm>
            <a:off x="4541003" y="1995499"/>
            <a:ext cx="3665188" cy="1999193"/>
          </a:xfrm>
          <a:prstGeom prst="rect">
            <a:avLst/>
          </a:prstGeom>
        </p:spPr>
      </p:pic>
      <p:sp>
        <p:nvSpPr>
          <p:cNvPr id="2" name="TextBox 1"/>
          <p:cNvSpPr txBox="1"/>
          <p:nvPr/>
        </p:nvSpPr>
        <p:spPr>
          <a:xfrm>
            <a:off x="1968437" y="1649733"/>
            <a:ext cx="931665" cy="307777"/>
          </a:xfrm>
          <a:prstGeom prst="rect">
            <a:avLst/>
          </a:prstGeom>
          <a:noFill/>
        </p:spPr>
        <p:txBody>
          <a:bodyPr wrap="none" rtlCol="0">
            <a:spAutoFit/>
          </a:bodyPr>
          <a:lstStyle/>
          <a:p>
            <a:r>
              <a:rPr lang="en-US" sz="1400" b="1" dirty="0"/>
              <a:t>Dynamic</a:t>
            </a:r>
          </a:p>
        </p:txBody>
      </p:sp>
      <p:sp>
        <p:nvSpPr>
          <p:cNvPr id="7" name="TextBox 6"/>
          <p:cNvSpPr txBox="1"/>
          <p:nvPr/>
        </p:nvSpPr>
        <p:spPr>
          <a:xfrm>
            <a:off x="5907764" y="1649732"/>
            <a:ext cx="712054" cy="307777"/>
          </a:xfrm>
          <a:prstGeom prst="rect">
            <a:avLst/>
          </a:prstGeom>
          <a:noFill/>
        </p:spPr>
        <p:txBody>
          <a:bodyPr wrap="none" rtlCol="0">
            <a:spAutoFit/>
          </a:bodyPr>
          <a:lstStyle/>
          <a:p>
            <a:r>
              <a:rPr lang="en-US" sz="1400" b="1" dirty="0"/>
              <a:t>Sticky</a:t>
            </a:r>
          </a:p>
        </p:txBody>
      </p:sp>
    </p:spTree>
    <p:extLst>
      <p:ext uri="{BB962C8B-B14F-4D97-AF65-F5344CB8AC3E}">
        <p14:creationId xmlns:p14="http://schemas.microsoft.com/office/powerpoint/2010/main" val="1711488486"/>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solidFill>
                  <a:srgbClr val="000000"/>
                </a:solidFill>
              </a:rPr>
              <a:t>Use the </a:t>
            </a:r>
            <a:r>
              <a:rPr lang="en-US" altLang="en-US" b="1" dirty="0">
                <a:solidFill>
                  <a:srgbClr val="000000"/>
                </a:solidFill>
                <a:cs typeface="Courier New" panose="02070309020205020404" pitchFamily="49" charset="0"/>
              </a:rPr>
              <a:t>show running-</a:t>
            </a:r>
            <a:r>
              <a:rPr lang="en-US" altLang="en-US" b="1" dirty="0" err="1">
                <a:solidFill>
                  <a:srgbClr val="000000"/>
                </a:solidFill>
                <a:cs typeface="Courier New" panose="02070309020205020404" pitchFamily="49" charset="0"/>
              </a:rPr>
              <a:t>config</a:t>
            </a:r>
            <a:r>
              <a:rPr lang="en-US" altLang="en-US" b="1" dirty="0">
                <a:solidFill>
                  <a:srgbClr val="000000"/>
                </a:solidFill>
                <a:latin typeface="Courier New" panose="02070309020205020404" pitchFamily="49" charset="0"/>
                <a:cs typeface="Courier New" panose="02070309020205020404" pitchFamily="49" charset="0"/>
              </a:rPr>
              <a:t> </a:t>
            </a:r>
            <a:r>
              <a:rPr lang="en-US" altLang="en-US" dirty="0">
                <a:solidFill>
                  <a:srgbClr val="000000"/>
                </a:solidFill>
              </a:rPr>
              <a:t>command to see learned MAC addresses added to the configuration.</a:t>
            </a:r>
            <a:br>
              <a:rPr lang="en-US" altLang="en-US" dirty="0">
                <a:solidFill>
                  <a:srgbClr val="000000"/>
                </a:solidFill>
              </a:rPr>
            </a:br>
            <a:br>
              <a:rPr lang="en-US" altLang="en-US" dirty="0">
                <a:solidFill>
                  <a:srgbClr val="000000"/>
                </a:solidFill>
              </a:rPr>
            </a:br>
            <a:br>
              <a:rPr lang="en-US" altLang="en-US" dirty="0">
                <a:solidFill>
                  <a:srgbClr val="000000"/>
                </a:solidFill>
              </a:rPr>
            </a:br>
            <a:br>
              <a:rPr lang="en-US" altLang="en-US" dirty="0">
                <a:solidFill>
                  <a:srgbClr val="000000"/>
                </a:solidFill>
              </a:rPr>
            </a:br>
            <a:br>
              <a:rPr lang="en-US" altLang="en-US" dirty="0">
                <a:solidFill>
                  <a:srgbClr val="000000"/>
                </a:solidFill>
              </a:rPr>
            </a:br>
            <a:endParaRPr lang="en-US" altLang="en-US" dirty="0">
              <a:solidFill>
                <a:srgbClr val="000000"/>
              </a:solidFill>
            </a:endParaRPr>
          </a:p>
          <a:p>
            <a:r>
              <a:rPr lang="en-US" altLang="en-US" dirty="0"/>
              <a:t>The </a:t>
            </a:r>
            <a:r>
              <a:rPr lang="en-US" altLang="en-US" b="1" dirty="0">
                <a:cs typeface="Courier New" panose="02070309020205020404" pitchFamily="49" charset="0"/>
              </a:rPr>
              <a:t>show port-security address</a:t>
            </a:r>
            <a:r>
              <a:rPr lang="en-US" altLang="en-US" b="1" dirty="0">
                <a:latin typeface="Courier New" panose="02070309020205020404" pitchFamily="49" charset="0"/>
                <a:cs typeface="Courier New" panose="02070309020205020404" pitchFamily="49" charset="0"/>
              </a:rPr>
              <a:t> </a:t>
            </a:r>
            <a:r>
              <a:rPr lang="en-US" altLang="en-US" dirty="0"/>
              <a:t>command shows how MAC addresses were learned on a particular port.</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 Security: Verifying (Cont.)</a:t>
            </a:r>
          </a:p>
        </p:txBody>
      </p:sp>
      <p:pic>
        <p:nvPicPr>
          <p:cNvPr id="2" name="Picture 1"/>
          <p:cNvPicPr>
            <a:picLocks noChangeAspect="1"/>
          </p:cNvPicPr>
          <p:nvPr/>
        </p:nvPicPr>
        <p:blipFill>
          <a:blip r:embed="rId3"/>
          <a:stretch>
            <a:fillRect/>
          </a:stretch>
        </p:blipFill>
        <p:spPr>
          <a:xfrm>
            <a:off x="1790053" y="1286090"/>
            <a:ext cx="4645779" cy="1219711"/>
          </a:xfrm>
          <a:prstGeom prst="rect">
            <a:avLst/>
          </a:prstGeom>
        </p:spPr>
      </p:pic>
      <p:pic>
        <p:nvPicPr>
          <p:cNvPr id="5" name="Picture 4"/>
          <p:cNvPicPr>
            <a:picLocks noChangeAspect="1"/>
          </p:cNvPicPr>
          <p:nvPr/>
        </p:nvPicPr>
        <p:blipFill>
          <a:blip r:embed="rId4"/>
          <a:stretch>
            <a:fillRect/>
          </a:stretch>
        </p:blipFill>
        <p:spPr>
          <a:xfrm>
            <a:off x="1805552" y="3082936"/>
            <a:ext cx="4651970" cy="1543308"/>
          </a:xfrm>
          <a:prstGeom prst="rect">
            <a:avLst/>
          </a:prstGeom>
        </p:spPr>
      </p:pic>
    </p:spTree>
    <p:extLst>
      <p:ext uri="{BB962C8B-B14F-4D97-AF65-F5344CB8AC3E}">
        <p14:creationId xmlns:p14="http://schemas.microsoft.com/office/powerpoint/2010/main" val="3038461992"/>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p:txBody>
          <a:bodyPr/>
          <a:lstStyle/>
          <a:p>
            <a:r>
              <a:rPr lang="en-US" altLang="en-US" dirty="0">
                <a:solidFill>
                  <a:srgbClr val="000000"/>
                </a:solidFill>
              </a:rPr>
              <a:t>Switch console messages display when a port security violation occurs. Notice the port link status changes to down.</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Ports in Error Disabled State</a:t>
            </a:r>
          </a:p>
        </p:txBody>
      </p:sp>
      <p:pic>
        <p:nvPicPr>
          <p:cNvPr id="3" name="Picture 2"/>
          <p:cNvPicPr>
            <a:picLocks noChangeAspect="1"/>
          </p:cNvPicPr>
          <p:nvPr/>
        </p:nvPicPr>
        <p:blipFill>
          <a:blip r:embed="rId3"/>
          <a:stretch>
            <a:fillRect/>
          </a:stretch>
        </p:blipFill>
        <p:spPr>
          <a:xfrm>
            <a:off x="728420" y="1501818"/>
            <a:ext cx="7424818" cy="1359234"/>
          </a:xfrm>
          <a:prstGeom prst="rect">
            <a:avLst/>
          </a:prstGeom>
        </p:spPr>
      </p:pic>
      <p:sp>
        <p:nvSpPr>
          <p:cNvPr id="4" name="Oval 3"/>
          <p:cNvSpPr/>
          <p:nvPr/>
        </p:nvSpPr>
        <p:spPr>
          <a:xfrm>
            <a:off x="3665352" y="2425485"/>
            <a:ext cx="4610746" cy="519193"/>
          </a:xfrm>
          <a:prstGeom prst="ellipse">
            <a:avLst/>
          </a:prstGeom>
          <a:noFill/>
          <a:ln>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40700174"/>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6"/>
          <p:cNvSpPr>
            <a:spLocks noGrp="1" noChangeArrowheads="1"/>
          </p:cNvSpPr>
          <p:nvPr>
            <p:ph idx="1"/>
          </p:nvPr>
        </p:nvSpPr>
        <p:spPr>
          <a:xfrm>
            <a:off x="144065" y="1093406"/>
            <a:ext cx="4210959" cy="4155319"/>
          </a:xfrm>
        </p:spPr>
        <p:txBody>
          <a:bodyPr/>
          <a:lstStyle/>
          <a:p>
            <a:r>
              <a:rPr lang="en-US" altLang="en-US" dirty="0">
                <a:solidFill>
                  <a:srgbClr val="000000"/>
                </a:solidFill>
              </a:rPr>
              <a:t>Check the port status and the port security settings.</a:t>
            </a:r>
            <a:endParaRPr lang="en-CA" altLang="en-US" dirty="0">
              <a:solidFill>
                <a:srgbClr val="000000"/>
              </a:solidFill>
            </a:endParaRPr>
          </a:p>
        </p:txBody>
      </p:sp>
      <p:sp>
        <p:nvSpPr>
          <p:cNvPr id="54275" name="Rectangle 2"/>
          <p:cNvSpPr>
            <a:spLocks noGrp="1" noChangeArrowheads="1"/>
          </p:cNvSpPr>
          <p:nvPr>
            <p:ph type="title"/>
          </p:nvPr>
        </p:nvSpPr>
        <p:spPr/>
        <p:txBody>
          <a:bodyPr/>
          <a:lstStyle/>
          <a:p>
            <a:r>
              <a:rPr lang="en-US" altLang="en-US" sz="1600" dirty="0"/>
              <a:t>Switch Port Security</a:t>
            </a:r>
            <a:br>
              <a:rPr lang="en-US" altLang="en-US" dirty="0"/>
            </a:br>
            <a:r>
              <a:rPr lang="en-US" altLang="en-US" dirty="0"/>
              <a:t>Ports in Error Disabled State (Cont.)</a:t>
            </a:r>
          </a:p>
        </p:txBody>
      </p:sp>
      <p:pic>
        <p:nvPicPr>
          <p:cNvPr id="2" name="Picture 1"/>
          <p:cNvPicPr>
            <a:picLocks noChangeAspect="1"/>
          </p:cNvPicPr>
          <p:nvPr/>
        </p:nvPicPr>
        <p:blipFill>
          <a:blip r:embed="rId3"/>
          <a:stretch>
            <a:fillRect/>
          </a:stretch>
        </p:blipFill>
        <p:spPr>
          <a:xfrm>
            <a:off x="508419" y="1735804"/>
            <a:ext cx="3297462" cy="2003800"/>
          </a:xfrm>
          <a:prstGeom prst="rect">
            <a:avLst/>
          </a:prstGeom>
        </p:spPr>
      </p:pic>
      <p:sp>
        <p:nvSpPr>
          <p:cNvPr id="7" name="Rectangle 6"/>
          <p:cNvSpPr txBox="1">
            <a:spLocks noChangeArrowheads="1"/>
          </p:cNvSpPr>
          <p:nvPr/>
        </p:nvSpPr>
        <p:spPr bwMode="auto">
          <a:xfrm>
            <a:off x="4535251" y="1052078"/>
            <a:ext cx="4210959"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altLang="en-US" dirty="0"/>
              <a:t>Do not re-enable a port until the security threat is investigated and eliminated. </a:t>
            </a:r>
          </a:p>
          <a:p>
            <a:r>
              <a:rPr lang="en-US" altLang="en-US" dirty="0"/>
              <a:t>Notice that you must first shut the port down and then issue the </a:t>
            </a:r>
            <a:r>
              <a:rPr lang="en-US" altLang="en-US" b="1" dirty="0">
                <a:cs typeface="Courier New" panose="02070309020205020404" pitchFamily="49" charset="0"/>
              </a:rPr>
              <a:t>no shutdown</a:t>
            </a:r>
            <a:r>
              <a:rPr lang="en-US" altLang="en-US" b="1" dirty="0">
                <a:latin typeface="Courier New" panose="02070309020205020404" pitchFamily="49" charset="0"/>
                <a:cs typeface="Courier New" panose="02070309020205020404" pitchFamily="49" charset="0"/>
              </a:rPr>
              <a:t> </a:t>
            </a:r>
            <a:r>
              <a:rPr lang="en-US" altLang="en-US" dirty="0"/>
              <a:t>command in order to use the particular port again after a security violation has occurred.</a:t>
            </a:r>
          </a:p>
        </p:txBody>
      </p:sp>
      <p:pic>
        <p:nvPicPr>
          <p:cNvPr id="5" name="Picture 4"/>
          <p:cNvPicPr>
            <a:picLocks noChangeAspect="1"/>
          </p:cNvPicPr>
          <p:nvPr/>
        </p:nvPicPr>
        <p:blipFill>
          <a:blip r:embed="rId4"/>
          <a:stretch>
            <a:fillRect/>
          </a:stretch>
        </p:blipFill>
        <p:spPr>
          <a:xfrm>
            <a:off x="4430095" y="2814199"/>
            <a:ext cx="4589918" cy="968269"/>
          </a:xfrm>
          <a:prstGeom prst="rect">
            <a:avLst/>
          </a:prstGeom>
        </p:spPr>
      </p:pic>
    </p:spTree>
    <p:extLst>
      <p:ext uri="{BB962C8B-B14F-4D97-AF65-F5344CB8AC3E}">
        <p14:creationId xmlns:p14="http://schemas.microsoft.com/office/powerpoint/2010/main" val="869981292"/>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altLang="en-US" sz="1600" dirty="0"/>
              <a:t>Secure Remote Access</a:t>
            </a:r>
            <a:br>
              <a:rPr lang="en-US" altLang="en-US" dirty="0"/>
            </a:br>
            <a:r>
              <a:rPr lang="en-US" altLang="en-US" dirty="0"/>
              <a:t>Packet Tracer – Configuring Switch Security Features</a:t>
            </a:r>
          </a:p>
        </p:txBody>
      </p:sp>
      <p:pic>
        <p:nvPicPr>
          <p:cNvPr id="2" name="Picture 1"/>
          <p:cNvPicPr>
            <a:picLocks noChangeAspect="1"/>
          </p:cNvPicPr>
          <p:nvPr/>
        </p:nvPicPr>
        <p:blipFill>
          <a:blip r:embed="rId3"/>
          <a:stretch>
            <a:fillRect/>
          </a:stretch>
        </p:blipFill>
        <p:spPr>
          <a:xfrm>
            <a:off x="1053885" y="821703"/>
            <a:ext cx="4807214" cy="4205560"/>
          </a:xfrm>
          <a:prstGeom prst="rect">
            <a:avLst/>
          </a:prstGeom>
        </p:spPr>
      </p:pic>
    </p:spTree>
    <p:extLst>
      <p:ext uri="{BB962C8B-B14F-4D97-AF65-F5344CB8AC3E}">
        <p14:creationId xmlns:p14="http://schemas.microsoft.com/office/powerpoint/2010/main" val="969344244"/>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7598042" cy="1802391"/>
          </a:xfrm>
        </p:spPr>
        <p:txBody>
          <a:bodyPr/>
          <a:lstStyle/>
          <a:p>
            <a:r>
              <a:rPr lang="en-US" dirty="0"/>
              <a:t>5.3 Chapter Summary</a:t>
            </a:r>
          </a:p>
        </p:txBody>
      </p:sp>
    </p:spTree>
    <p:extLst>
      <p:ext uri="{BB962C8B-B14F-4D97-AF65-F5344CB8AC3E}">
        <p14:creationId xmlns:p14="http://schemas.microsoft.com/office/powerpoint/2010/main" val="3886944279"/>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bwMode="auto">
          <a:xfrm>
            <a:off x="1417131" y="1154627"/>
            <a:ext cx="6450388" cy="1864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endParaRPr lang="en-US" sz="1200" dirty="0"/>
          </a:p>
        </p:txBody>
      </p:sp>
      <p:sp>
        <p:nvSpPr>
          <p:cNvPr id="4" name="Content Placeholder 3"/>
          <p:cNvSpPr>
            <a:spLocks noGrp="1"/>
          </p:cNvSpPr>
          <p:nvPr>
            <p:ph idx="1"/>
          </p:nvPr>
        </p:nvSpPr>
        <p:spPr/>
        <p:txBody>
          <a:bodyPr/>
          <a:lstStyle/>
          <a:p>
            <a:r>
              <a:rPr lang="en-US" dirty="0"/>
              <a:t>Configure basic switch settings to meet network requirements.</a:t>
            </a:r>
          </a:p>
          <a:p>
            <a:r>
              <a:rPr lang="en-US" dirty="0"/>
              <a:t>Configure a switch using security best practices in a small to medium-sized business network.</a:t>
            </a:r>
          </a:p>
          <a:p>
            <a:pPr marL="0" indent="0">
              <a:buNone/>
            </a:pPr>
            <a:endParaRPr lang="en-US" dirty="0"/>
          </a:p>
        </p:txBody>
      </p:sp>
      <p:sp>
        <p:nvSpPr>
          <p:cNvPr id="21505" name="Rectangle 2"/>
          <p:cNvSpPr>
            <a:spLocks noGrp="1" noChangeArrowheads="1"/>
          </p:cNvSpPr>
          <p:nvPr>
            <p:ph type="title"/>
          </p:nvPr>
        </p:nvSpPr>
        <p:spPr/>
        <p:txBody>
          <a:bodyPr/>
          <a:lstStyle/>
          <a:p>
            <a:r>
              <a:rPr lang="en-US" sz="1400" dirty="0">
                <a:latin typeface="Arial" charset="0"/>
              </a:rPr>
              <a:t>Conclusion</a:t>
            </a:r>
            <a:br>
              <a:rPr lang="en-US" dirty="0">
                <a:latin typeface="Arial" charset="0"/>
              </a:rPr>
            </a:br>
            <a:r>
              <a:rPr lang="en-US" dirty="0">
                <a:latin typeface="Arial" charset="0"/>
              </a:rPr>
              <a:t>Chapter 5: Switch Configuration</a:t>
            </a:r>
          </a:p>
        </p:txBody>
      </p:sp>
    </p:spTree>
    <p:extLst>
      <p:ext uri="{BB962C8B-B14F-4D97-AF65-F5344CB8AC3E}">
        <p14:creationId xmlns:p14="http://schemas.microsoft.com/office/powerpoint/2010/main" val="2175629910"/>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400" dirty="0">
                <a:latin typeface="Arial" charset="0"/>
              </a:rPr>
              <a:t>Section 5.1</a:t>
            </a:r>
            <a:br>
              <a:rPr lang="en-US" dirty="0">
                <a:latin typeface="Arial" charset="0"/>
              </a:rPr>
            </a:br>
            <a:r>
              <a:rPr lang="en-US" dirty="0">
                <a:latin typeface="Arial" charset="0"/>
              </a:rPr>
              <a:t>New Terms and Commands</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890307124"/>
              </p:ext>
            </p:extLst>
          </p:nvPr>
        </p:nvGraphicFramePr>
        <p:xfrm>
          <a:off x="144463" y="798513"/>
          <a:ext cx="8853486" cy="3962400"/>
        </p:xfrm>
        <a:graphic>
          <a:graphicData uri="http://schemas.openxmlformats.org/drawingml/2006/table">
            <a:tbl>
              <a:tblPr firstRow="1" bandRow="1">
                <a:tableStyleId>{F5AB1C69-6EDB-4FF4-983F-18BD219EF322}</a:tableStyleId>
              </a:tblPr>
              <a:tblGrid>
                <a:gridCol w="2951162">
                  <a:extLst>
                    <a:ext uri="{9D8B030D-6E8A-4147-A177-3AD203B41FA5}">
                      <a16:colId xmlns:a16="http://schemas.microsoft.com/office/drawing/2014/main" val="2731093094"/>
                    </a:ext>
                  </a:extLst>
                </a:gridCol>
                <a:gridCol w="2951162">
                  <a:extLst>
                    <a:ext uri="{9D8B030D-6E8A-4147-A177-3AD203B41FA5}">
                      <a16:colId xmlns:a16="http://schemas.microsoft.com/office/drawing/2014/main" val="2353496225"/>
                    </a:ext>
                  </a:extLst>
                </a:gridCol>
                <a:gridCol w="2951162">
                  <a:extLst>
                    <a:ext uri="{9D8B030D-6E8A-4147-A177-3AD203B41FA5}">
                      <a16:colId xmlns:a16="http://schemas.microsoft.com/office/drawing/2014/main" val="281959122"/>
                    </a:ext>
                  </a:extLst>
                </a:gridCol>
              </a:tblGrid>
              <a:tr h="370840">
                <a:tc>
                  <a:txBody>
                    <a:bodyPr/>
                    <a:lstStyle/>
                    <a:p>
                      <a:pPr marL="173038" indent="-173038">
                        <a:spcBef>
                          <a:spcPts val="200"/>
                        </a:spcBef>
                        <a:spcAft>
                          <a:spcPts val="200"/>
                        </a:spcAft>
                        <a:buFont typeface="Arial" panose="020B0604020202020204" pitchFamily="34" charset="0"/>
                        <a:buChar char="•"/>
                      </a:pPr>
                      <a:r>
                        <a:rPr lang="en-US" b="0" dirty="0">
                          <a:solidFill>
                            <a:schemeClr val="tx1"/>
                          </a:solidFill>
                          <a:latin typeface="+mn-lt"/>
                        </a:rPr>
                        <a:t>POST</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Boot loader</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boot system </a:t>
                      </a:r>
                      <a:r>
                        <a:rPr lang="en-US" sz="1400" b="0" kern="1200" dirty="0">
                          <a:solidFill>
                            <a:schemeClr val="tx1"/>
                          </a:solidFill>
                          <a:latin typeface="+mn-lt"/>
                          <a:ea typeface="+mn-ea"/>
                          <a:cs typeface="+mn-cs"/>
                        </a:rPr>
                        <a:t>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show boot</a:t>
                      </a:r>
                      <a:r>
                        <a:rPr lang="en-US" sz="1400" b="0" kern="1200" dirty="0">
                          <a:solidFill>
                            <a:schemeClr val="tx1"/>
                          </a:solidFill>
                          <a:latin typeface="+mn-lt"/>
                          <a:ea typeface="+mn-ea"/>
                          <a:cs typeface="+mn-cs"/>
                        </a:rPr>
                        <a:t> command</a:t>
                      </a:r>
                      <a:endParaRPr lang="en-US" b="0" dirty="0">
                        <a:solidFill>
                          <a:schemeClr val="tx1"/>
                        </a:solidFill>
                        <a:latin typeface="+mn-lt"/>
                      </a:endParaRP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switch: prompt</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Mode button</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System LED</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Port LED</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SVI</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VLAN</a:t>
                      </a:r>
                    </a:p>
                    <a:p>
                      <a:pPr marL="173038" indent="-173038">
                        <a:spcBef>
                          <a:spcPts val="200"/>
                        </a:spcBef>
                        <a:spcAft>
                          <a:spcPts val="200"/>
                        </a:spcAft>
                        <a:buFont typeface="Arial" panose="020B0604020202020204" pitchFamily="34" charset="0"/>
                        <a:buChar char="•"/>
                      </a:pPr>
                      <a:r>
                        <a:rPr lang="en-US" b="0" dirty="0">
                          <a:solidFill>
                            <a:schemeClr val="tx1"/>
                          </a:solidFill>
                          <a:latin typeface="+mn-lt"/>
                        </a:rPr>
                        <a:t>Management VLAN</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interface </a:t>
                      </a:r>
                      <a:r>
                        <a:rPr lang="en-US" sz="1400" b="1" kern="1200" dirty="0" err="1">
                          <a:solidFill>
                            <a:schemeClr val="tx1"/>
                          </a:solidFill>
                          <a:latin typeface="+mn-lt"/>
                          <a:ea typeface="+mn-ea"/>
                          <a:cs typeface="+mn-cs"/>
                        </a:rPr>
                        <a:t>vlan</a:t>
                      </a:r>
                      <a:r>
                        <a:rPr lang="en-US" sz="1400" b="1" kern="1200" dirty="0">
                          <a:solidFill>
                            <a:schemeClr val="tx1"/>
                          </a:solidFill>
                          <a:latin typeface="+mn-lt"/>
                          <a:ea typeface="+mn-ea"/>
                          <a:cs typeface="+mn-cs"/>
                        </a:rPr>
                        <a:t> </a:t>
                      </a:r>
                      <a:r>
                        <a:rPr lang="en-US" sz="1400" b="0" kern="1200" dirty="0">
                          <a:solidFill>
                            <a:schemeClr val="tx1"/>
                          </a:solidFill>
                          <a:latin typeface="+mn-lt"/>
                          <a:ea typeface="+mn-ea"/>
                          <a:cs typeface="+mn-cs"/>
                        </a:rPr>
                        <a:t>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err="1">
                          <a:solidFill>
                            <a:schemeClr val="tx1"/>
                          </a:solidFill>
                          <a:latin typeface="+mn-lt"/>
                          <a:ea typeface="+mn-ea"/>
                          <a:cs typeface="+mn-cs"/>
                        </a:rPr>
                        <a:t>vlan</a:t>
                      </a:r>
                      <a:r>
                        <a:rPr lang="en-US" sz="1400" b="1" kern="1200" dirty="0">
                          <a:solidFill>
                            <a:schemeClr val="tx1"/>
                          </a:solidFill>
                          <a:latin typeface="+mn-lt"/>
                          <a:ea typeface="+mn-ea"/>
                          <a:cs typeface="+mn-cs"/>
                        </a:rPr>
                        <a:t> </a:t>
                      </a:r>
                      <a:r>
                        <a:rPr lang="en-US" sz="1400" b="0" kern="1200" dirty="0">
                          <a:solidFill>
                            <a:schemeClr val="tx1"/>
                          </a:solidFill>
                          <a:latin typeface="+mn-lt"/>
                          <a:ea typeface="+mn-ea"/>
                          <a:cs typeface="+mn-cs"/>
                        </a:rPr>
                        <a:t>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name</a:t>
                      </a:r>
                      <a:r>
                        <a:rPr lang="en-US" sz="1400" b="0" kern="1200" dirty="0">
                          <a:solidFill>
                            <a:schemeClr val="tx1"/>
                          </a:solidFill>
                          <a:latin typeface="+mn-lt"/>
                          <a:ea typeface="+mn-ea"/>
                          <a:cs typeface="+mn-cs"/>
                        </a:rPr>
                        <a:t> command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0" kern="1200" dirty="0">
                          <a:solidFill>
                            <a:schemeClr val="tx1"/>
                          </a:solidFill>
                          <a:latin typeface="+mn-lt"/>
                          <a:ea typeface="+mn-ea"/>
                          <a:cs typeface="+mn-cs"/>
                        </a:rPr>
                        <a:t>Full-duplex</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Half-duplex</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Port speed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duplex </a:t>
                      </a:r>
                      <a:r>
                        <a:rPr lang="en-US" sz="1400" b="0" kern="1200" dirty="0">
                          <a:solidFill>
                            <a:schemeClr val="tx1"/>
                          </a:solidFill>
                          <a:latin typeface="+mn-lt"/>
                          <a:ea typeface="+mn-ea"/>
                          <a:cs typeface="+mn-cs"/>
                        </a:rPr>
                        <a:t>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speed</a:t>
                      </a:r>
                      <a:r>
                        <a:rPr lang="en-US" sz="1400" b="0" kern="1200" dirty="0">
                          <a:solidFill>
                            <a:schemeClr val="tx1"/>
                          </a:solidFill>
                          <a:latin typeface="+mn-lt"/>
                          <a:ea typeface="+mn-ea"/>
                          <a:cs typeface="+mn-cs"/>
                        </a:rPr>
                        <a:t> 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mdix </a:t>
                      </a:r>
                      <a:r>
                        <a:rPr lang="en-US" sz="1400" b="0" kern="1200" dirty="0">
                          <a:solidFill>
                            <a:schemeClr val="tx1"/>
                          </a:solidFill>
                          <a:latin typeface="+mn-lt"/>
                          <a:ea typeface="+mn-ea"/>
                          <a:cs typeface="+mn-cs"/>
                        </a:rPr>
                        <a:t>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show interfaces</a:t>
                      </a:r>
                      <a:r>
                        <a:rPr lang="en-US" sz="1400" b="0" kern="1200" dirty="0">
                          <a:solidFill>
                            <a:schemeClr val="tx1"/>
                          </a:solidFill>
                          <a:latin typeface="+mn-lt"/>
                          <a:ea typeface="+mn-ea"/>
                          <a:cs typeface="+mn-cs"/>
                        </a:rPr>
                        <a:t> 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SSH configuration</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err="1">
                          <a:solidFill>
                            <a:schemeClr val="tx1"/>
                          </a:solidFill>
                          <a:latin typeface="+mn-lt"/>
                          <a:ea typeface="+mn-ea"/>
                          <a:cs typeface="+mn-cs"/>
                        </a:rPr>
                        <a:t>ip</a:t>
                      </a:r>
                      <a:r>
                        <a:rPr lang="en-US" sz="1400" b="1" kern="1200" dirty="0">
                          <a:solidFill>
                            <a:schemeClr val="tx1"/>
                          </a:solidFill>
                          <a:latin typeface="+mn-lt"/>
                          <a:ea typeface="+mn-ea"/>
                          <a:cs typeface="+mn-cs"/>
                        </a:rPr>
                        <a:t> domain-name </a:t>
                      </a:r>
                      <a:r>
                        <a:rPr lang="en-US" sz="1400" b="0" kern="1200" dirty="0">
                          <a:solidFill>
                            <a:schemeClr val="tx1"/>
                          </a:solidFill>
                          <a:latin typeface="+mn-lt"/>
                          <a:ea typeface="+mn-ea"/>
                          <a:cs typeface="+mn-cs"/>
                        </a:rPr>
                        <a:t>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crypto key generate</a:t>
                      </a:r>
                      <a:r>
                        <a:rPr lang="en-US" sz="1400" b="1" kern="1200" baseline="0" dirty="0">
                          <a:solidFill>
                            <a:schemeClr val="tx1"/>
                          </a:solidFill>
                          <a:latin typeface="+mn-lt"/>
                          <a:ea typeface="+mn-ea"/>
                          <a:cs typeface="+mn-cs"/>
                        </a:rPr>
                        <a:t> </a:t>
                      </a:r>
                      <a:r>
                        <a:rPr lang="en-US" sz="1400" b="1" kern="1200" baseline="0" dirty="0" err="1">
                          <a:solidFill>
                            <a:schemeClr val="tx1"/>
                          </a:solidFill>
                          <a:latin typeface="+mn-lt"/>
                          <a:ea typeface="+mn-ea"/>
                          <a:cs typeface="+mn-cs"/>
                        </a:rPr>
                        <a:t>rsa</a:t>
                      </a:r>
                      <a:r>
                        <a:rPr lang="en-US" sz="1400" b="0" kern="1200" dirty="0">
                          <a:solidFill>
                            <a:schemeClr val="tx1"/>
                          </a:solidFill>
                          <a:latin typeface="+mn-lt"/>
                          <a:ea typeface="+mn-ea"/>
                          <a:cs typeface="+mn-cs"/>
                        </a:rPr>
                        <a:t> 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1" kern="1200" dirty="0">
                          <a:solidFill>
                            <a:schemeClr val="tx1"/>
                          </a:solidFill>
                          <a:latin typeface="+mn-lt"/>
                          <a:ea typeface="+mn-ea"/>
                          <a:cs typeface="+mn-cs"/>
                        </a:rPr>
                        <a:t>transport input local </a:t>
                      </a:r>
                      <a:r>
                        <a:rPr lang="en-US" sz="1400" b="0" kern="1200" dirty="0">
                          <a:solidFill>
                            <a:schemeClr val="tx1"/>
                          </a:solidFill>
                          <a:latin typeface="+mn-lt"/>
                          <a:ea typeface="+mn-ea"/>
                          <a:cs typeface="+mn-cs"/>
                        </a:rPr>
                        <a:t>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username secret</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err="1">
                          <a:solidFill>
                            <a:schemeClr val="tx1"/>
                          </a:solidFill>
                          <a:latin typeface="+mn-lt"/>
                          <a:ea typeface="+mn-ea"/>
                          <a:cs typeface="+mn-cs"/>
                        </a:rPr>
                        <a:t>ip</a:t>
                      </a:r>
                      <a:r>
                        <a:rPr lang="en-US" sz="1400" b="1" kern="1200" dirty="0">
                          <a:solidFill>
                            <a:schemeClr val="tx1"/>
                          </a:solidFill>
                          <a:latin typeface="+mn-lt"/>
                          <a:ea typeface="+mn-ea"/>
                          <a:cs typeface="+mn-cs"/>
                        </a:rPr>
                        <a:t> </a:t>
                      </a:r>
                      <a:r>
                        <a:rPr lang="en-US" sz="1400" b="1" kern="1200" dirty="0" err="1">
                          <a:solidFill>
                            <a:schemeClr val="tx1"/>
                          </a:solidFill>
                          <a:latin typeface="+mn-lt"/>
                          <a:ea typeface="+mn-ea"/>
                          <a:cs typeface="+mn-cs"/>
                        </a:rPr>
                        <a:t>ssh</a:t>
                      </a:r>
                      <a:r>
                        <a:rPr lang="en-US" sz="1400" b="1" kern="1200" dirty="0">
                          <a:solidFill>
                            <a:schemeClr val="tx1"/>
                          </a:solidFill>
                          <a:latin typeface="+mn-lt"/>
                          <a:ea typeface="+mn-ea"/>
                          <a:cs typeface="+mn-cs"/>
                        </a:rPr>
                        <a:t> version 2</a:t>
                      </a:r>
                      <a:r>
                        <a:rPr lang="en-US" sz="1400" b="0" kern="1200" dirty="0">
                          <a:solidFill>
                            <a:schemeClr val="tx1"/>
                          </a:solidFill>
                          <a:latin typeface="+mn-lt"/>
                          <a:ea typeface="+mn-ea"/>
                          <a:cs typeface="+mn-cs"/>
                        </a:rPr>
                        <a:t> command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login local </a:t>
                      </a:r>
                      <a:r>
                        <a:rPr lang="en-US" sz="1400" b="0" kern="1200" dirty="0">
                          <a:solidFill>
                            <a:schemeClr val="tx1"/>
                          </a:solidFill>
                          <a:latin typeface="+mn-lt"/>
                          <a:ea typeface="+mn-ea"/>
                          <a:cs typeface="+mn-cs"/>
                        </a:rPr>
                        <a:t>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show </a:t>
                      </a:r>
                      <a:r>
                        <a:rPr lang="en-US" sz="1400" b="1" kern="1200" dirty="0" err="1">
                          <a:solidFill>
                            <a:schemeClr val="tx1"/>
                          </a:solidFill>
                          <a:latin typeface="+mn-lt"/>
                          <a:ea typeface="+mn-ea"/>
                          <a:cs typeface="+mn-cs"/>
                        </a:rPr>
                        <a:t>ip</a:t>
                      </a:r>
                      <a:r>
                        <a:rPr lang="en-US" sz="1400" b="1" kern="1200" dirty="0">
                          <a:solidFill>
                            <a:schemeClr val="tx1"/>
                          </a:solidFill>
                          <a:latin typeface="+mn-lt"/>
                          <a:ea typeface="+mn-ea"/>
                          <a:cs typeface="+mn-cs"/>
                        </a:rPr>
                        <a:t> </a:t>
                      </a:r>
                      <a:r>
                        <a:rPr lang="en-US" sz="1400" b="1" kern="1200" dirty="0" err="1">
                          <a:solidFill>
                            <a:schemeClr val="tx1"/>
                          </a:solidFill>
                          <a:latin typeface="+mn-lt"/>
                          <a:ea typeface="+mn-ea"/>
                          <a:cs typeface="+mn-cs"/>
                        </a:rPr>
                        <a:t>ssh</a:t>
                      </a:r>
                      <a:r>
                        <a:rPr lang="en-US" sz="1400" b="0" kern="1200" dirty="0">
                          <a:solidFill>
                            <a:schemeClr val="tx1"/>
                          </a:solidFill>
                          <a:latin typeface="+mn-lt"/>
                          <a:ea typeface="+mn-ea"/>
                          <a:cs typeface="+mn-cs"/>
                        </a:rPr>
                        <a:t> command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Unused ports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Port security</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err="1">
                          <a:solidFill>
                            <a:schemeClr val="tx1"/>
                          </a:solidFill>
                          <a:latin typeface="+mn-lt"/>
                          <a:ea typeface="+mn-ea"/>
                          <a:cs typeface="+mn-cs"/>
                        </a:rPr>
                        <a:t>switchport</a:t>
                      </a:r>
                      <a:r>
                        <a:rPr lang="en-US" sz="1400" b="1" kern="1200" dirty="0">
                          <a:solidFill>
                            <a:schemeClr val="tx1"/>
                          </a:solidFill>
                          <a:latin typeface="+mn-lt"/>
                          <a:ea typeface="+mn-ea"/>
                          <a:cs typeface="+mn-cs"/>
                        </a:rPr>
                        <a:t> mode access</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err="1">
                          <a:solidFill>
                            <a:schemeClr val="tx1"/>
                          </a:solidFill>
                          <a:latin typeface="+mn-lt"/>
                          <a:ea typeface="+mn-ea"/>
                          <a:cs typeface="+mn-cs"/>
                        </a:rPr>
                        <a:t>switchport</a:t>
                      </a:r>
                      <a:r>
                        <a:rPr lang="en-US" sz="1400" b="1" kern="1200" dirty="0">
                          <a:solidFill>
                            <a:schemeClr val="tx1"/>
                          </a:solidFill>
                          <a:latin typeface="+mn-lt"/>
                          <a:ea typeface="+mn-ea"/>
                          <a:cs typeface="+mn-cs"/>
                        </a:rPr>
                        <a:t> port-security</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err="1">
                          <a:solidFill>
                            <a:schemeClr val="tx1"/>
                          </a:solidFill>
                          <a:latin typeface="+mn-lt"/>
                          <a:ea typeface="+mn-ea"/>
                          <a:cs typeface="+mn-cs"/>
                        </a:rPr>
                        <a:t>switchport</a:t>
                      </a:r>
                      <a:r>
                        <a:rPr lang="en-US" sz="1400" b="1" kern="1200" dirty="0">
                          <a:solidFill>
                            <a:schemeClr val="tx1"/>
                          </a:solidFill>
                          <a:latin typeface="+mn-lt"/>
                          <a:ea typeface="+mn-ea"/>
                          <a:cs typeface="+mn-cs"/>
                        </a:rPr>
                        <a:t> port-security maximum</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err="1">
                          <a:solidFill>
                            <a:schemeClr val="tx1"/>
                          </a:solidFill>
                          <a:latin typeface="+mn-lt"/>
                          <a:ea typeface="+mn-ea"/>
                          <a:cs typeface="+mn-cs"/>
                        </a:rPr>
                        <a:t>switchport</a:t>
                      </a:r>
                      <a:r>
                        <a:rPr lang="en-US" sz="1400" b="1" kern="1200" dirty="0">
                          <a:solidFill>
                            <a:schemeClr val="tx1"/>
                          </a:solidFill>
                          <a:latin typeface="+mn-lt"/>
                          <a:ea typeface="+mn-ea"/>
                          <a:cs typeface="+mn-cs"/>
                        </a:rPr>
                        <a:t> port-security mac-address sticky</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show port-security interface</a:t>
                      </a:r>
                      <a:r>
                        <a:rPr lang="en-US" sz="1400" b="0" kern="1200" dirty="0">
                          <a:solidFill>
                            <a:schemeClr val="tx1"/>
                          </a:solidFill>
                          <a:latin typeface="+mn-lt"/>
                          <a:ea typeface="+mn-ea"/>
                          <a:cs typeface="+mn-cs"/>
                        </a:rPr>
                        <a:t> command</a:t>
                      </a:r>
                    </a:p>
                    <a:p>
                      <a:pPr marL="173038" marR="0" lvl="0" indent="-173038" algn="l" defTabSz="685777"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400" b="1" kern="1200" dirty="0">
                          <a:solidFill>
                            <a:schemeClr val="tx1"/>
                          </a:solidFill>
                          <a:latin typeface="+mn-lt"/>
                          <a:ea typeface="+mn-ea"/>
                          <a:cs typeface="+mn-cs"/>
                        </a:rPr>
                        <a:t>show port-security address</a:t>
                      </a:r>
                      <a:r>
                        <a:rPr lang="en-US" sz="1400" b="0" kern="1200" dirty="0">
                          <a:solidFill>
                            <a:schemeClr val="tx1"/>
                          </a:solidFill>
                          <a:latin typeface="+mn-lt"/>
                          <a:ea typeface="+mn-ea"/>
                          <a:cs typeface="+mn-cs"/>
                        </a:rPr>
                        <a:t> command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0795013"/>
                  </a:ext>
                </a:extLst>
              </a:tr>
            </a:tbl>
          </a:graphicData>
        </a:graphic>
      </p:graphicFrame>
    </p:spTree>
    <p:extLst>
      <p:ext uri="{BB962C8B-B14F-4D97-AF65-F5344CB8AC3E}">
        <p14:creationId xmlns:p14="http://schemas.microsoft.com/office/powerpoint/2010/main" val="99445301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a:xfrm>
            <a:off x="136316" y="822191"/>
            <a:ext cx="8853286" cy="4155319"/>
          </a:xfrm>
        </p:spPr>
        <p:txBody>
          <a:bodyPr/>
          <a:lstStyle/>
          <a:p>
            <a:r>
              <a:rPr lang="en-US" altLang="ja-JP" dirty="0"/>
              <a:t>When a switch is powered on, the boot sequence occurs.</a:t>
            </a:r>
          </a:p>
          <a:p>
            <a:pPr lvl="1"/>
            <a:r>
              <a:rPr lang="en-US" altLang="ja-JP" dirty="0"/>
              <a:t>Power-on self-test (POST), a program stored in ROM, executes and checks hardware like CPU and RAM.</a:t>
            </a:r>
          </a:p>
          <a:p>
            <a:pPr lvl="1"/>
            <a:r>
              <a:rPr lang="en-US" altLang="ja-JP" dirty="0"/>
              <a:t>The boot loader, also stored in ROM, runs and initializes parts within the CPU, initializes the flash file system, and then locates and loads an IOS image.</a:t>
            </a:r>
          </a:p>
          <a:p>
            <a:pPr lvl="2"/>
            <a:r>
              <a:rPr lang="en-US" altLang="ja-JP" dirty="0"/>
              <a:t>The IOS image can be defined within the BOOT environment variable. </a:t>
            </a:r>
          </a:p>
          <a:p>
            <a:pPr lvl="2"/>
            <a:r>
              <a:rPr lang="en-US" altLang="ja-JP" dirty="0"/>
              <a:t>If the variable is not set, the switch scours through the flash file system searching for an executable image file, loading it into RAM, and launching it if found. </a:t>
            </a:r>
          </a:p>
          <a:p>
            <a:pPr lvl="2"/>
            <a:r>
              <a:rPr lang="en-US" altLang="ja-JP" dirty="0"/>
              <a:t>If an executable image file is not found, the switch shows the prompt </a:t>
            </a:r>
            <a:r>
              <a:rPr lang="en-US" altLang="ja-JP" dirty="0">
                <a:latin typeface="Courier New" panose="02070309020205020404" pitchFamily="49" charset="0"/>
                <a:cs typeface="Courier New" panose="02070309020205020404" pitchFamily="49" charset="0"/>
              </a:rPr>
              <a:t>switch:</a:t>
            </a:r>
            <a:r>
              <a:rPr lang="en-US" altLang="ja-JP" dirty="0"/>
              <a:t> where a few commands are allowed in order to provide access to operating system files found in flash memory and files used to load or reload an operating system.</a:t>
            </a:r>
          </a:p>
          <a:p>
            <a:pPr lvl="1"/>
            <a:r>
              <a:rPr lang="en-US" altLang="ja-JP" dirty="0"/>
              <a:t>If an IOS operating system loads, the switch interfaces are initialized and any commands stored in the startup-</a:t>
            </a:r>
            <a:r>
              <a:rPr lang="en-US" altLang="ja-JP" dirty="0" err="1"/>
              <a:t>config</a:t>
            </a:r>
            <a:r>
              <a:rPr lang="en-US" altLang="ja-JP" dirty="0"/>
              <a:t> file load. </a:t>
            </a:r>
          </a:p>
          <a:p>
            <a:pPr marL="261937" lvl="2" indent="0">
              <a:buNone/>
            </a:pPr>
            <a:endParaRPr lang="en-US" altLang="ja-JP" dirty="0"/>
          </a:p>
        </p:txBody>
      </p:sp>
      <p:sp>
        <p:nvSpPr>
          <p:cNvPr id="8194" name="Rectangle 2"/>
          <p:cNvSpPr>
            <a:spLocks noGrp="1" noChangeArrowheads="1"/>
          </p:cNvSpPr>
          <p:nvPr>
            <p:ph type="title"/>
          </p:nvPr>
        </p:nvSpPr>
        <p:spPr/>
        <p:txBody>
          <a:bodyPr/>
          <a:lstStyle/>
          <a:p>
            <a:r>
              <a:rPr lang="en-US" altLang="en-US" sz="1600" dirty="0"/>
              <a:t>Configure a Switch with Initial Settings</a:t>
            </a:r>
            <a:br>
              <a:rPr lang="en-US" altLang="en-US" dirty="0"/>
            </a:br>
            <a:r>
              <a:rPr lang="en-US" altLang="en-US" dirty="0"/>
              <a:t>Switch Boot Sequence</a:t>
            </a:r>
          </a:p>
        </p:txBody>
      </p:sp>
      <p:sp>
        <p:nvSpPr>
          <p:cNvPr id="9" name="Rectangle 34"/>
          <p:cNvSpPr txBox="1">
            <a:spLocks noChangeArrowheads="1"/>
          </p:cNvSpPr>
          <p:nvPr/>
        </p:nvSpPr>
        <p:spPr bwMode="auto">
          <a:xfrm>
            <a:off x="2092271" y="4089515"/>
            <a:ext cx="3926476" cy="265509"/>
          </a:xfrm>
          <a:prstGeom prst="rect">
            <a:avLst/>
          </a:prstGeom>
          <a:ln/>
          <a:extLst>
            <a:ext uri="{FAA26D3D-D897-4be2-8F04-BA451C77F1D7}">
              <ma14:placeholderFlag xmlns="" xmlns:ma14="http://schemas.microsoft.com/office/mac/drawingml/2011/main" val="1"/>
            </a:ext>
          </a:extLst>
        </p:spPr>
        <p:style>
          <a:lnRef idx="0">
            <a:schemeClr val="accent5"/>
          </a:lnRef>
          <a:fillRef idx="3">
            <a:schemeClr val="accent5"/>
          </a:fillRef>
          <a:effectRef idx="3">
            <a:schemeClr val="accent5"/>
          </a:effectRef>
          <a:fontRef idx="minor">
            <a:schemeClr val="lt1"/>
          </a:fontRef>
        </p:style>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algn="ctr" eaLnBrk="1" hangingPunct="1">
              <a:spcBef>
                <a:spcPct val="30000"/>
              </a:spcBef>
              <a:buNone/>
            </a:pPr>
            <a:r>
              <a:rPr lang="en-US" sz="1200" kern="0" dirty="0">
                <a:solidFill>
                  <a:srgbClr val="000000"/>
                </a:solidFill>
              </a:rPr>
              <a:t>The startup-</a:t>
            </a:r>
            <a:r>
              <a:rPr lang="en-US" sz="1200" kern="0" dirty="0" err="1">
                <a:solidFill>
                  <a:srgbClr val="000000"/>
                </a:solidFill>
              </a:rPr>
              <a:t>config</a:t>
            </a:r>
            <a:r>
              <a:rPr lang="en-US" sz="1200" kern="0" dirty="0">
                <a:solidFill>
                  <a:srgbClr val="000000"/>
                </a:solidFill>
              </a:rPr>
              <a:t> file is stored in NVRAM.</a:t>
            </a:r>
            <a:endParaRPr lang="en-US" sz="1200" b="1" kern="0" dirty="0">
              <a:solidFill>
                <a:srgbClr val="000000"/>
              </a:solidFill>
            </a:endParaRPr>
          </a:p>
          <a:p>
            <a:pPr marL="0" indent="0" algn="ctr" eaLnBrk="1" hangingPunct="1">
              <a:spcBef>
                <a:spcPct val="30000"/>
              </a:spcBef>
              <a:buNone/>
            </a:pPr>
            <a:endParaRPr lang="en-US" sz="1500" kern="0" dirty="0">
              <a:solidFill>
                <a:srgbClr val="000000"/>
              </a:solidFill>
            </a:endParaRPr>
          </a:p>
          <a:p>
            <a:pPr marL="89297"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p:txBody>
      </p:sp>
    </p:spTree>
    <p:extLst>
      <p:ext uri="{BB962C8B-B14F-4D97-AF65-F5344CB8AC3E}">
        <p14:creationId xmlns:p14="http://schemas.microsoft.com/office/powerpoint/2010/main" val="234247823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The </a:t>
            </a:r>
            <a:r>
              <a:rPr lang="en-US" altLang="ja-JP" b="1" dirty="0"/>
              <a:t>boot system </a:t>
            </a:r>
            <a:r>
              <a:rPr lang="en-US" altLang="ja-JP" dirty="0"/>
              <a:t>command is use to set the BOOT environment variable.</a:t>
            </a:r>
          </a:p>
          <a:p>
            <a:pPr marL="261937" lvl="2" indent="0">
              <a:buNone/>
            </a:pPr>
            <a:endParaRPr lang="en-US" altLang="ja-JP" dirty="0"/>
          </a:p>
        </p:txBody>
      </p:sp>
      <p:sp>
        <p:nvSpPr>
          <p:cNvPr id="8194" name="Rectangle 2"/>
          <p:cNvSpPr>
            <a:spLocks noGrp="1" noChangeArrowheads="1"/>
          </p:cNvSpPr>
          <p:nvPr>
            <p:ph type="title"/>
          </p:nvPr>
        </p:nvSpPr>
        <p:spPr/>
        <p:txBody>
          <a:bodyPr/>
          <a:lstStyle/>
          <a:p>
            <a:r>
              <a:rPr lang="en-US" altLang="en-US" sz="1600" dirty="0"/>
              <a:t>Configure a Switch with Initial Settings</a:t>
            </a:r>
            <a:br>
              <a:rPr lang="en-US" altLang="en-US" dirty="0"/>
            </a:br>
            <a:r>
              <a:rPr lang="en-US" altLang="en-US" dirty="0"/>
              <a:t>Switch Boot Sequence (Cont.)</a:t>
            </a:r>
          </a:p>
        </p:txBody>
      </p:sp>
      <p:pic>
        <p:nvPicPr>
          <p:cNvPr id="2" name="Picture 1"/>
          <p:cNvPicPr>
            <a:picLocks noChangeAspect="1"/>
          </p:cNvPicPr>
          <p:nvPr/>
        </p:nvPicPr>
        <p:blipFill>
          <a:blip r:embed="rId3"/>
          <a:stretch>
            <a:fillRect/>
          </a:stretch>
        </p:blipFill>
        <p:spPr>
          <a:xfrm>
            <a:off x="1325105" y="1345283"/>
            <a:ext cx="5860378" cy="3263526"/>
          </a:xfrm>
          <a:prstGeom prst="rect">
            <a:avLst/>
          </a:prstGeom>
        </p:spPr>
      </p:pic>
      <p:cxnSp>
        <p:nvCxnSpPr>
          <p:cNvPr id="4" name="Straight Arrow Connector 3"/>
          <p:cNvCxnSpPr/>
          <p:nvPr/>
        </p:nvCxnSpPr>
        <p:spPr>
          <a:xfrm flipV="1">
            <a:off x="3959817" y="2642462"/>
            <a:ext cx="1681566" cy="1666067"/>
          </a:xfrm>
          <a:prstGeom prst="straightConnector1">
            <a:avLst/>
          </a:prstGeom>
          <a:ln w="285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448179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en-US" dirty="0"/>
              <a:t>The boot loader prompt can be accessed through a console connection to the switch:</a:t>
            </a:r>
          </a:p>
          <a:p>
            <a:pPr marL="142875" lvl="1" indent="0">
              <a:buNone/>
            </a:pPr>
            <a:r>
              <a:rPr lang="en-US" altLang="en-US" dirty="0"/>
              <a:t>1. Cable the PC to the switch console port.</a:t>
            </a:r>
          </a:p>
          <a:p>
            <a:pPr marL="142875" lvl="1" indent="0">
              <a:buNone/>
            </a:pPr>
            <a:r>
              <a:rPr lang="en-US" altLang="en-US" dirty="0"/>
              <a:t>2. Configure the terminal emulation software on the PC.</a:t>
            </a:r>
          </a:p>
          <a:p>
            <a:pPr marL="142875" lvl="1" indent="0">
              <a:buNone/>
            </a:pPr>
            <a:r>
              <a:rPr lang="en-US" altLang="en-US" dirty="0"/>
              <a:t>3. Unplug the switch power cord.</a:t>
            </a:r>
          </a:p>
          <a:p>
            <a:pPr marL="142875" lvl="1" indent="0">
              <a:buNone/>
            </a:pPr>
            <a:r>
              <a:rPr lang="en-US" altLang="en-US" dirty="0"/>
              <a:t>4. Reconnect the power cord and at the same time or within 15 seconds, press and hold the Mode button on the front of the switch until the System LED turns an amber color briefly and then turns a solid green.</a:t>
            </a:r>
          </a:p>
          <a:p>
            <a:r>
              <a:rPr lang="en-US" altLang="en-US" dirty="0"/>
              <a:t>The boot loader command prompt is </a:t>
            </a:r>
            <a:r>
              <a:rPr lang="en-US" altLang="en-US" b="1" dirty="0">
                <a:cs typeface="Courier New" panose="02070309020205020404" pitchFamily="49" charset="0"/>
              </a:rPr>
              <a:t>switch</a:t>
            </a:r>
            <a:r>
              <a:rPr lang="en-US" altLang="en-US" dirty="0">
                <a:latin typeface="Courier New" panose="02070309020205020404" pitchFamily="49" charset="0"/>
                <a:cs typeface="Courier New" panose="02070309020205020404" pitchFamily="49" charset="0"/>
              </a:rPr>
              <a:t>:</a:t>
            </a:r>
            <a:r>
              <a:rPr lang="en-US" altLang="en-US" dirty="0"/>
              <a:t> (instead of </a:t>
            </a:r>
            <a:r>
              <a:rPr lang="en-US" altLang="en-US" b="1" dirty="0">
                <a:cs typeface="Courier New" panose="02070309020205020404" pitchFamily="49" charset="0"/>
              </a:rPr>
              <a:t>Switch</a:t>
            </a:r>
            <a:r>
              <a:rPr lang="en-US" altLang="en-US" dirty="0">
                <a:latin typeface="Courier New" panose="02070309020205020404" pitchFamily="49" charset="0"/>
                <a:cs typeface="Courier New" panose="02070309020205020404" pitchFamily="49" charset="0"/>
              </a:rPr>
              <a:t>&gt;</a:t>
            </a:r>
            <a:r>
              <a:rPr lang="en-US" altLang="en-US" dirty="0"/>
              <a:t>).</a:t>
            </a:r>
          </a:p>
          <a:p>
            <a:pPr lvl="1"/>
            <a:r>
              <a:rPr lang="en-US" altLang="en-US" dirty="0"/>
              <a:t>The commands available through the boot loader command prompt are limited.</a:t>
            </a:r>
          </a:p>
          <a:p>
            <a:pPr lvl="1"/>
            <a:r>
              <a:rPr lang="en-US" altLang="en-US" dirty="0"/>
              <a:t>Use the </a:t>
            </a:r>
            <a:r>
              <a:rPr lang="en-US" altLang="en-US" b="1" dirty="0">
                <a:cs typeface="Courier New" panose="02070309020205020404" pitchFamily="49" charset="0"/>
              </a:rPr>
              <a:t>help</a:t>
            </a:r>
            <a:r>
              <a:rPr lang="en-US" altLang="en-US" dirty="0"/>
              <a:t> command to display the available commands.</a:t>
            </a:r>
          </a:p>
          <a:p>
            <a:pPr marL="0" indent="0">
              <a:buNone/>
            </a:pPr>
            <a:endParaRPr lang="en-CA" altLang="en-US" dirty="0"/>
          </a:p>
        </p:txBody>
      </p:sp>
      <p:sp>
        <p:nvSpPr>
          <p:cNvPr id="5" name="Rectangle 2"/>
          <p:cNvSpPr>
            <a:spLocks noGrp="1" noChangeArrowheads="1"/>
          </p:cNvSpPr>
          <p:nvPr>
            <p:ph type="title"/>
          </p:nvPr>
        </p:nvSpPr>
        <p:spPr>
          <a:xfrm>
            <a:off x="1" y="2648"/>
            <a:ext cx="9144000" cy="757551"/>
          </a:xfrm>
        </p:spPr>
        <p:txBody>
          <a:bodyPr/>
          <a:lstStyle/>
          <a:p>
            <a:r>
              <a:rPr lang="en-US" altLang="en-US" sz="1600" dirty="0"/>
              <a:t>Configure a Switch with Initial Settings</a:t>
            </a:r>
            <a:br>
              <a:rPr lang="en-US" altLang="en-US" dirty="0"/>
            </a:br>
            <a:r>
              <a:rPr lang="en-US" altLang="en-US" dirty="0"/>
              <a:t>Recovering From a System Crash</a:t>
            </a:r>
          </a:p>
        </p:txBody>
      </p:sp>
      <p:pic>
        <p:nvPicPr>
          <p:cNvPr id="4" name="Picture 3"/>
          <p:cNvPicPr>
            <a:picLocks noChangeAspect="1"/>
          </p:cNvPicPr>
          <p:nvPr/>
        </p:nvPicPr>
        <p:blipFill>
          <a:blip r:embed="rId3"/>
          <a:stretch>
            <a:fillRect/>
          </a:stretch>
        </p:blipFill>
        <p:spPr>
          <a:xfrm>
            <a:off x="1332853" y="3476087"/>
            <a:ext cx="5897185" cy="1295856"/>
          </a:xfrm>
          <a:prstGeom prst="rect">
            <a:avLst/>
          </a:prstGeom>
        </p:spPr>
      </p:pic>
    </p:spTree>
    <p:extLst>
      <p:ext uri="{BB962C8B-B14F-4D97-AF65-F5344CB8AC3E}">
        <p14:creationId xmlns:p14="http://schemas.microsoft.com/office/powerpoint/2010/main" val="124412290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Configure a Switch with Initial Settings</a:t>
            </a:r>
            <a:br>
              <a:rPr lang="en-US" altLang="en-US" sz="1600" dirty="0"/>
            </a:br>
            <a:r>
              <a:rPr lang="en-US" altLang="en-US" dirty="0"/>
              <a:t>Switch LED Indicators</a:t>
            </a:r>
            <a:endParaRPr lang="en-CA" altLang="en-US" dirty="0"/>
          </a:p>
        </p:txBody>
      </p:sp>
      <p:sp>
        <p:nvSpPr>
          <p:cNvPr id="13315" name="Content Placeholder 2"/>
          <p:cNvSpPr>
            <a:spLocks noGrp="1"/>
          </p:cNvSpPr>
          <p:nvPr>
            <p:ph idx="1"/>
          </p:nvPr>
        </p:nvSpPr>
        <p:spPr>
          <a:xfrm>
            <a:off x="144065" y="798944"/>
            <a:ext cx="3959160" cy="4155319"/>
          </a:xfrm>
        </p:spPr>
        <p:txBody>
          <a:bodyPr/>
          <a:lstStyle/>
          <a:p>
            <a:r>
              <a:rPr lang="en-US" altLang="en-US" dirty="0"/>
              <a:t>System LED shows if the switch has power applied.</a:t>
            </a:r>
          </a:p>
          <a:p>
            <a:r>
              <a:rPr lang="en-CA" altLang="en-US" dirty="0"/>
              <a:t>Port LED states:</a:t>
            </a:r>
          </a:p>
          <a:p>
            <a:pPr lvl="1"/>
            <a:r>
              <a:rPr lang="en-CA" altLang="en-US" dirty="0"/>
              <a:t>Off – no link or shut down</a:t>
            </a:r>
          </a:p>
          <a:p>
            <a:pPr lvl="1"/>
            <a:r>
              <a:rPr lang="en-CA" altLang="en-US" dirty="0"/>
              <a:t>Green – link is present</a:t>
            </a:r>
          </a:p>
          <a:p>
            <a:pPr lvl="1"/>
            <a:r>
              <a:rPr lang="en-CA" altLang="en-US" dirty="0"/>
              <a:t>Blinking green – data activity</a:t>
            </a:r>
          </a:p>
          <a:p>
            <a:pPr lvl="1"/>
            <a:r>
              <a:rPr lang="en-CA" altLang="en-US" dirty="0"/>
              <a:t>Alternating green and amber – link fault</a:t>
            </a:r>
            <a:br>
              <a:rPr lang="en-CA" altLang="en-US" dirty="0"/>
            </a:br>
            <a:endParaRPr lang="en-CA" altLang="en-US" dirty="0"/>
          </a:p>
          <a:p>
            <a:pPr lvl="1"/>
            <a:r>
              <a:rPr lang="en-CA" altLang="en-US" dirty="0"/>
              <a:t>Amber – port is not sending data; common for first 30 seconds of connectivity or activation</a:t>
            </a:r>
          </a:p>
          <a:p>
            <a:pPr lvl="1"/>
            <a:r>
              <a:rPr lang="en-CA" altLang="en-US" dirty="0"/>
              <a:t>Blinking amber – port is blocking to prevent a switch loop</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3930589" y="604434"/>
            <a:ext cx="5140552" cy="3477432"/>
          </a:xfrm>
          <a:prstGeom prst="rect">
            <a:avLst/>
          </a:prstGeom>
        </p:spPr>
      </p:pic>
      <p:cxnSp>
        <p:nvCxnSpPr>
          <p:cNvPr id="4" name="Elbow Connector 3"/>
          <p:cNvCxnSpPr/>
          <p:nvPr/>
        </p:nvCxnSpPr>
        <p:spPr>
          <a:xfrm flipV="1">
            <a:off x="1836549" y="976393"/>
            <a:ext cx="6648773" cy="588936"/>
          </a:xfrm>
          <a:prstGeom prst="bentConnector3">
            <a:avLst>
              <a:gd name="adj1" fmla="val 29371"/>
            </a:avLst>
          </a:prstGeom>
          <a:ln w="285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7" name="Isosceles Triangle 6"/>
          <p:cNvSpPr/>
          <p:nvPr/>
        </p:nvSpPr>
        <p:spPr>
          <a:xfrm>
            <a:off x="2486078" y="2137366"/>
            <a:ext cx="116238" cy="108488"/>
          </a:xfrm>
          <a:prstGeom prst="triangle">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Isosceles Triangle 9"/>
          <p:cNvSpPr/>
          <p:nvPr/>
        </p:nvSpPr>
        <p:spPr>
          <a:xfrm>
            <a:off x="927637" y="2905068"/>
            <a:ext cx="116238" cy="108488"/>
          </a:xfrm>
          <a:prstGeom prst="triangle">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sosceles Triangle 10"/>
          <p:cNvSpPr/>
          <p:nvPr/>
        </p:nvSpPr>
        <p:spPr>
          <a:xfrm>
            <a:off x="5047281" y="4993037"/>
            <a:ext cx="116238" cy="108488"/>
          </a:xfrm>
          <a:prstGeom prst="triangle">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p:cNvSpPr/>
          <p:nvPr/>
        </p:nvSpPr>
        <p:spPr>
          <a:xfrm>
            <a:off x="5199681" y="5145437"/>
            <a:ext cx="116238" cy="108488"/>
          </a:xfrm>
          <a:prstGeom prst="triangle">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Isosceles Triangle 12"/>
          <p:cNvSpPr/>
          <p:nvPr/>
        </p:nvSpPr>
        <p:spPr>
          <a:xfrm>
            <a:off x="643610" y="2905068"/>
            <a:ext cx="116238" cy="108488"/>
          </a:xfrm>
          <a:prstGeom prst="triangle">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Arrow Connector 14"/>
          <p:cNvCxnSpPr/>
          <p:nvPr/>
        </p:nvCxnSpPr>
        <p:spPr>
          <a:xfrm flipV="1">
            <a:off x="758825" y="2956244"/>
            <a:ext cx="140722" cy="6136"/>
          </a:xfrm>
          <a:prstGeom prst="straightConnector1">
            <a:avLst/>
          </a:prstGeom>
          <a:ln w="3175">
            <a:tailEnd type="arrow"/>
          </a:ln>
        </p:spPr>
        <p:style>
          <a:lnRef idx="1">
            <a:schemeClr val="accent1"/>
          </a:lnRef>
          <a:fillRef idx="0">
            <a:schemeClr val="accent1"/>
          </a:fillRef>
          <a:effectRef idx="0">
            <a:schemeClr val="accent1"/>
          </a:effectRef>
          <a:fontRef idx="minor">
            <a:schemeClr val="tx1"/>
          </a:fontRef>
        </p:style>
      </p:cxnSp>
      <p:sp>
        <p:nvSpPr>
          <p:cNvPr id="20" name="Isosceles Triangle 19"/>
          <p:cNvSpPr/>
          <p:nvPr/>
        </p:nvSpPr>
        <p:spPr>
          <a:xfrm>
            <a:off x="2623087" y="3648021"/>
            <a:ext cx="116238" cy="108488"/>
          </a:xfrm>
          <a:prstGeom prst="triangle">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Isosceles Triangle 20"/>
          <p:cNvSpPr/>
          <p:nvPr/>
        </p:nvSpPr>
        <p:spPr>
          <a:xfrm>
            <a:off x="1505487" y="2905068"/>
            <a:ext cx="116238" cy="108488"/>
          </a:xfrm>
          <a:prstGeom prst="triangle">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Isosceles Triangle 21"/>
          <p:cNvSpPr/>
          <p:nvPr/>
        </p:nvSpPr>
        <p:spPr>
          <a:xfrm>
            <a:off x="1221460" y="2905068"/>
            <a:ext cx="116238" cy="108488"/>
          </a:xfrm>
          <a:prstGeom prst="triangle">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Arrow Connector 22"/>
          <p:cNvCxnSpPr/>
          <p:nvPr/>
        </p:nvCxnSpPr>
        <p:spPr>
          <a:xfrm flipV="1">
            <a:off x="1336675" y="2956244"/>
            <a:ext cx="140722" cy="6136"/>
          </a:xfrm>
          <a:prstGeom prst="straightConnector1">
            <a:avLst/>
          </a:prstGeom>
          <a:ln w="3175">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V="1">
            <a:off x="1050925" y="2956244"/>
            <a:ext cx="140722" cy="6136"/>
          </a:xfrm>
          <a:prstGeom prst="straightConnector1">
            <a:avLst/>
          </a:prstGeom>
          <a:ln w="3175">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3748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Configure a Switch with Initial Settings</a:t>
            </a:r>
            <a:br>
              <a:rPr lang="en-US" altLang="en-US" sz="1600" dirty="0"/>
            </a:br>
            <a:r>
              <a:rPr lang="en-US" altLang="en-US" dirty="0"/>
              <a:t>Preparing for Basic Switch Management</a:t>
            </a:r>
            <a:endParaRPr lang="en-CA" altLang="en-US" dirty="0"/>
          </a:p>
        </p:txBody>
      </p:sp>
      <p:sp>
        <p:nvSpPr>
          <p:cNvPr id="13315" name="Content Placeholder 2"/>
          <p:cNvSpPr>
            <a:spLocks noGrp="1"/>
          </p:cNvSpPr>
          <p:nvPr>
            <p:ph idx="1"/>
          </p:nvPr>
        </p:nvSpPr>
        <p:spPr>
          <a:xfrm>
            <a:off x="144064" y="798944"/>
            <a:ext cx="4024979" cy="4155319"/>
          </a:xfrm>
        </p:spPr>
        <p:txBody>
          <a:bodyPr/>
          <a:lstStyle/>
          <a:p>
            <a:r>
              <a:rPr lang="en-US" altLang="en-US" dirty="0"/>
              <a:t>To configure a switch for remote access, the switch must be configured with an IP address, subnet mask, and default gateway.</a:t>
            </a:r>
          </a:p>
          <a:p>
            <a:r>
              <a:rPr lang="en-CA" altLang="en-US" dirty="0"/>
              <a:t>One particular switch virtual interface (SVI) is used to manage the switch:</a:t>
            </a:r>
          </a:p>
          <a:p>
            <a:pPr lvl="1"/>
            <a:r>
              <a:rPr lang="en-CA" altLang="en-US" dirty="0"/>
              <a:t>A switch IP address is assigned to an SVI.</a:t>
            </a:r>
          </a:p>
          <a:p>
            <a:pPr lvl="1"/>
            <a:r>
              <a:rPr lang="en-CA" altLang="en-US" dirty="0"/>
              <a:t>By default the management SVI is controlled and configured through VLAN 1. </a:t>
            </a:r>
          </a:p>
          <a:p>
            <a:pPr lvl="1"/>
            <a:r>
              <a:rPr lang="en-CA" altLang="en-US" dirty="0"/>
              <a:t>The management SVI is commonly called the management VLAN.</a:t>
            </a:r>
          </a:p>
          <a:p>
            <a:r>
              <a:rPr lang="en-CA" altLang="en-US" dirty="0"/>
              <a:t>For security reasons, it is best practice to use a VLAN other than VLAN 1 for the management VLAN.</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4318173" y="898901"/>
            <a:ext cx="4365318" cy="2713576"/>
          </a:xfrm>
          <a:prstGeom prst="rect">
            <a:avLst/>
          </a:prstGeom>
        </p:spPr>
      </p:pic>
      <p:sp>
        <p:nvSpPr>
          <p:cNvPr id="18" name="Rectangle 34"/>
          <p:cNvSpPr txBox="1">
            <a:spLocks noChangeArrowheads="1"/>
          </p:cNvSpPr>
          <p:nvPr/>
        </p:nvSpPr>
        <p:spPr bwMode="auto">
          <a:xfrm>
            <a:off x="4316278" y="3756301"/>
            <a:ext cx="4742482" cy="273258"/>
          </a:xfrm>
          <a:prstGeom prst="rect">
            <a:avLst/>
          </a:prstGeom>
          <a:ln/>
          <a:extLst>
            <a:ext uri="{FAA26D3D-D897-4be2-8F04-BA451C77F1D7}">
              <ma14:placeholderFlag xmlns="" xmlns:ma14="http://schemas.microsoft.com/office/mac/drawingml/2011/main" val="1"/>
            </a:ext>
          </a:extLst>
        </p:spPr>
        <p:style>
          <a:lnRef idx="0">
            <a:schemeClr val="accent5"/>
          </a:lnRef>
          <a:fillRef idx="3">
            <a:schemeClr val="accent5"/>
          </a:fillRef>
          <a:effectRef idx="3">
            <a:schemeClr val="accent5"/>
          </a:effectRef>
          <a:fontRef idx="minor">
            <a:schemeClr val="lt1"/>
          </a:fontRef>
        </p:style>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algn="ctr" eaLnBrk="1" hangingPunct="1">
              <a:spcBef>
                <a:spcPct val="30000"/>
              </a:spcBef>
              <a:buNone/>
            </a:pPr>
            <a:r>
              <a:rPr lang="en-US" sz="1200" kern="0" dirty="0">
                <a:solidFill>
                  <a:srgbClr val="000000"/>
                </a:solidFill>
              </a:rPr>
              <a:t>Remember that the switch console port is on the back of the switch.</a:t>
            </a:r>
            <a:endParaRPr lang="en-US" sz="1200" b="1" kern="0" dirty="0">
              <a:solidFill>
                <a:srgbClr val="000000"/>
              </a:solidFill>
            </a:endParaRPr>
          </a:p>
          <a:p>
            <a:pPr marL="0" indent="0" algn="ctr" eaLnBrk="1" hangingPunct="1">
              <a:spcBef>
                <a:spcPct val="30000"/>
              </a:spcBef>
              <a:buNone/>
            </a:pPr>
            <a:endParaRPr lang="en-US" sz="1500" kern="0" dirty="0">
              <a:solidFill>
                <a:srgbClr val="000000"/>
              </a:solidFill>
            </a:endParaRPr>
          </a:p>
          <a:p>
            <a:pPr marL="89297"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a:p>
            <a:pPr marL="0" indent="0" algn="ctr" eaLnBrk="1" hangingPunct="1">
              <a:spcBef>
                <a:spcPct val="30000"/>
              </a:spcBef>
              <a:buNone/>
            </a:pPr>
            <a:endParaRPr lang="en-US" sz="1500" kern="0" dirty="0">
              <a:solidFill>
                <a:srgbClr val="000000"/>
              </a:solidFill>
            </a:endParaRPr>
          </a:p>
        </p:txBody>
      </p:sp>
    </p:spTree>
    <p:extLst>
      <p:ext uri="{BB962C8B-B14F-4D97-AF65-F5344CB8AC3E}">
        <p14:creationId xmlns:p14="http://schemas.microsoft.com/office/powerpoint/2010/main" val="295641905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Configure a Switch with Initial Settings</a:t>
            </a:r>
            <a:br>
              <a:rPr lang="en-US" altLang="en-US" sz="1600" dirty="0"/>
            </a:br>
            <a:r>
              <a:rPr lang="en-US" altLang="en-US" dirty="0"/>
              <a:t>Configuring Basic Switch Management Access with IPv4</a:t>
            </a:r>
            <a:endParaRPr lang="en-CA" altLang="en-US" dirty="0"/>
          </a:p>
        </p:txBody>
      </p:sp>
      <p:pic>
        <p:nvPicPr>
          <p:cNvPr id="6" name="Picture 5"/>
          <p:cNvPicPr>
            <a:picLocks noChangeAspect="1"/>
          </p:cNvPicPr>
          <p:nvPr/>
        </p:nvPicPr>
        <p:blipFill>
          <a:blip r:embed="rId3"/>
          <a:stretch>
            <a:fillRect/>
          </a:stretch>
        </p:blipFill>
        <p:spPr>
          <a:xfrm>
            <a:off x="1774556" y="3972896"/>
            <a:ext cx="3720480" cy="1053640"/>
          </a:xfrm>
          <a:prstGeom prst="rect">
            <a:avLst/>
          </a:prstGeom>
        </p:spPr>
      </p:pic>
      <p:grpSp>
        <p:nvGrpSpPr>
          <p:cNvPr id="10" name="Group 9"/>
          <p:cNvGrpSpPr/>
          <p:nvPr/>
        </p:nvGrpSpPr>
        <p:grpSpPr>
          <a:xfrm>
            <a:off x="255721" y="815356"/>
            <a:ext cx="7888638" cy="3035974"/>
            <a:chOff x="255721" y="815356"/>
            <a:chExt cx="7888638" cy="3035974"/>
          </a:xfrm>
        </p:grpSpPr>
        <p:grpSp>
          <p:nvGrpSpPr>
            <p:cNvPr id="8" name="Group 7"/>
            <p:cNvGrpSpPr/>
            <p:nvPr/>
          </p:nvGrpSpPr>
          <p:grpSpPr>
            <a:xfrm>
              <a:off x="255721" y="815356"/>
              <a:ext cx="7888638" cy="3035974"/>
              <a:chOff x="169512" y="807606"/>
              <a:chExt cx="8393302" cy="3497936"/>
            </a:xfrm>
          </p:grpSpPr>
          <p:pic>
            <p:nvPicPr>
              <p:cNvPr id="2" name="Picture 1"/>
              <p:cNvPicPr>
                <a:picLocks noChangeAspect="1"/>
              </p:cNvPicPr>
              <p:nvPr/>
            </p:nvPicPr>
            <p:blipFill rotWithShape="1">
              <a:blip r:embed="rId4"/>
              <a:srcRect l="539"/>
              <a:stretch/>
            </p:blipFill>
            <p:spPr>
              <a:xfrm>
                <a:off x="209227" y="807606"/>
                <a:ext cx="8336796" cy="2257425"/>
              </a:xfrm>
              <a:prstGeom prst="rect">
                <a:avLst/>
              </a:prstGeom>
            </p:spPr>
          </p:pic>
          <p:pic>
            <p:nvPicPr>
              <p:cNvPr id="4" name="Picture 3"/>
              <p:cNvPicPr>
                <a:picLocks noChangeAspect="1"/>
              </p:cNvPicPr>
              <p:nvPr/>
            </p:nvPicPr>
            <p:blipFill rotWithShape="1">
              <a:blip r:embed="rId5"/>
              <a:srcRect r="2091"/>
              <a:stretch/>
            </p:blipFill>
            <p:spPr>
              <a:xfrm>
                <a:off x="169512" y="3038717"/>
                <a:ext cx="8393302" cy="1266825"/>
              </a:xfrm>
              <a:prstGeom prst="rect">
                <a:avLst/>
              </a:prstGeom>
            </p:spPr>
          </p:pic>
        </p:grpSp>
        <p:sp>
          <p:nvSpPr>
            <p:cNvPr id="9" name="TextBox 8"/>
            <p:cNvSpPr txBox="1"/>
            <p:nvPr/>
          </p:nvSpPr>
          <p:spPr>
            <a:xfrm>
              <a:off x="4695987" y="2540000"/>
              <a:ext cx="507838" cy="200055"/>
            </a:xfrm>
            <a:prstGeom prst="rect">
              <a:avLst/>
            </a:prstGeom>
            <a:solidFill>
              <a:srgbClr val="E9E7E8"/>
            </a:solidFill>
          </p:spPr>
          <p:txBody>
            <a:bodyPr wrap="square" rtlCol="0">
              <a:spAutoFit/>
            </a:bodyPr>
            <a:lstStyle/>
            <a:p>
              <a:r>
                <a:rPr lang="en-US" sz="700" b="1" dirty="0">
                  <a:latin typeface="Courier New" panose="02070309020205020404" pitchFamily="49" charset="0"/>
                  <a:cs typeface="Courier New" panose="02070309020205020404" pitchFamily="49" charset="0"/>
                </a:rPr>
                <a:t>exit</a:t>
              </a:r>
            </a:p>
          </p:txBody>
        </p:sp>
      </p:grpSp>
      <p:sp>
        <p:nvSpPr>
          <p:cNvPr id="3" name="Striped Right Arrow 2"/>
          <p:cNvSpPr/>
          <p:nvPr/>
        </p:nvSpPr>
        <p:spPr>
          <a:xfrm flipH="1">
            <a:off x="7315199" y="2735451"/>
            <a:ext cx="1387099" cy="410704"/>
          </a:xfrm>
          <a:prstGeom prst="stripedRightArrow">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bg1"/>
                </a:solidFill>
              </a:rPr>
              <a:t>Important Concept</a:t>
            </a:r>
          </a:p>
        </p:txBody>
      </p:sp>
      <p:sp>
        <p:nvSpPr>
          <p:cNvPr id="5" name="Cloud Callout 4"/>
          <p:cNvSpPr/>
          <p:nvPr/>
        </p:nvSpPr>
        <p:spPr>
          <a:xfrm>
            <a:off x="5625885" y="3928820"/>
            <a:ext cx="3518115" cy="1022888"/>
          </a:xfrm>
          <a:prstGeom prst="cloudCallout">
            <a:avLst>
              <a:gd name="adj1" fmla="val -60312"/>
              <a:gd name="adj2" fmla="val -23806"/>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The default gateway is the router address and is used by the switch to communicate with other networks.</a:t>
            </a:r>
          </a:p>
        </p:txBody>
      </p:sp>
    </p:spTree>
    <p:extLst>
      <p:ext uri="{BB962C8B-B14F-4D97-AF65-F5344CB8AC3E}">
        <p14:creationId xmlns:p14="http://schemas.microsoft.com/office/powerpoint/2010/main" val="4137154453"/>
      </p:ext>
    </p:extLst>
  </p:cSld>
  <p:clrMapOvr>
    <a:masterClrMapping/>
  </p:clrMapOvr>
  <p:transition spd="slow">
    <p:wipe/>
  </p:transition>
</p:sld>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A3178FD6-045E-43BB-9FF9-79BDC55288A1}" vid="{B3635A64-254C-4D4D-B1C2-6197525273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6696</TotalTime>
  <Words>2233</Words>
  <Application>Microsoft Office PowerPoint</Application>
  <PresentationFormat>On-screen Show (16:9)</PresentationFormat>
  <Paragraphs>347</Paragraphs>
  <Slides>38</Slides>
  <Notes>38</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ＭＳ Ｐゴシック</vt:lpstr>
      <vt:lpstr>Arial</vt:lpstr>
      <vt:lpstr>Calibri</vt:lpstr>
      <vt:lpstr>CiscoSans</vt:lpstr>
      <vt:lpstr>CiscoSans ExtraLight</vt:lpstr>
      <vt:lpstr>CiscoSans Thin</vt:lpstr>
      <vt:lpstr>Courier New</vt:lpstr>
      <vt:lpstr>Wingdings</vt:lpstr>
      <vt:lpstr>Default Theme</vt:lpstr>
      <vt:lpstr>Chapter 5: Switch Configuration</vt:lpstr>
      <vt:lpstr>Chapter 5 - Sections &amp; Objectives</vt:lpstr>
      <vt:lpstr>5.1 Configure a Switch with Initial Settings</vt:lpstr>
      <vt:lpstr>Configure a Switch with Initial Settings Switch Boot Sequence</vt:lpstr>
      <vt:lpstr>Configure a Switch with Initial Settings Switch Boot Sequence (Cont.)</vt:lpstr>
      <vt:lpstr>Configure a Switch with Initial Settings Recovering From a System Crash</vt:lpstr>
      <vt:lpstr>Configure a Switch with Initial Settings Switch LED Indicators</vt:lpstr>
      <vt:lpstr>Configure a Switch with Initial Settings Preparing for Basic Switch Management</vt:lpstr>
      <vt:lpstr>Configure a Switch with Initial Settings Configuring Basic Switch Management Access with IPv4</vt:lpstr>
      <vt:lpstr>Configure Switch Ports Duplex Communication</vt:lpstr>
      <vt:lpstr>Configure Switch Ports Configure Switch Ports at the Physical Layer</vt:lpstr>
      <vt:lpstr>Configure Switch Ports Auto-MDIX</vt:lpstr>
      <vt:lpstr>Configure Switch Ports Auto-MDIX (Cont.)</vt:lpstr>
      <vt:lpstr>Configure Switch Ports Verifying Switch Port Configuration</vt:lpstr>
      <vt:lpstr>Configure Switch Ports Verifying Switch Port Configuration (Cont.)</vt:lpstr>
      <vt:lpstr>Configure Switch Ports Verifying Switch Port Configuration (Cont.)</vt:lpstr>
      <vt:lpstr>Configure Switch Ports Network Access Layer Issues</vt:lpstr>
      <vt:lpstr>Configure Switch Ports Network Access Layer Issues (Cont.)</vt:lpstr>
      <vt:lpstr>Configure Switch Ports Troubleshooting Network Access Layer Issues</vt:lpstr>
      <vt:lpstr>5.2 Switch Security</vt:lpstr>
      <vt:lpstr>Secure Remote Access SSH Operation</vt:lpstr>
      <vt:lpstr>Secure Remote Access SSH Operation (Cont.)</vt:lpstr>
      <vt:lpstr>Secure Remote Access Configuring SSH</vt:lpstr>
      <vt:lpstr>Secure Remote Access Verifying SSH</vt:lpstr>
      <vt:lpstr>Switch Port Security Secure Unused Ports</vt:lpstr>
      <vt:lpstr>Switch Port Security Port Security: Operation</vt:lpstr>
      <vt:lpstr>Switch Port Security Port Security: Violation Modes</vt:lpstr>
      <vt:lpstr>Switch Port Security Port Security: Configuring</vt:lpstr>
      <vt:lpstr>Switch Port Security Port Security: Configuring (Cont.)</vt:lpstr>
      <vt:lpstr>Switch Port Security Port Security: Configuring (Cont.)</vt:lpstr>
      <vt:lpstr>Switch Port Security Port Security: Verifying</vt:lpstr>
      <vt:lpstr>Switch Port Security Port Security: Verifying (Cont.)</vt:lpstr>
      <vt:lpstr>Switch Port Security Ports in Error Disabled State</vt:lpstr>
      <vt:lpstr>Switch Port Security Ports in Error Disabled State (Cont.)</vt:lpstr>
      <vt:lpstr>Secure Remote Access Packet Tracer – Configuring Switch Security Features</vt:lpstr>
      <vt:lpstr>5.3 Chapter Summary</vt:lpstr>
      <vt:lpstr>Conclusion Chapter 5: Switch Configuration</vt:lpstr>
      <vt:lpstr>Section 5.1 New Terms and Commands</vt:lpstr>
    </vt:vector>
  </TitlesOfParts>
  <Company>Cisco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bvachon@cisco.com</dc:creator>
  <cp:lastModifiedBy>conn.cremin@gmail.com</cp:lastModifiedBy>
  <cp:revision>329</cp:revision>
  <dcterms:created xsi:type="dcterms:W3CDTF">2016-08-22T22:27:36Z</dcterms:created>
  <dcterms:modified xsi:type="dcterms:W3CDTF">2019-02-17T22:10:23Z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ies>
</file>

<file path=docProps/thumbnail.jpeg>
</file>